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3" r:id="rId3"/>
    <p:sldId id="259" r:id="rId4"/>
    <p:sldId id="294" r:id="rId5"/>
    <p:sldId id="260" r:id="rId6"/>
    <p:sldId id="296" r:id="rId7"/>
    <p:sldId id="295" r:id="rId8"/>
    <p:sldId id="272" r:id="rId9"/>
    <p:sldId id="304" r:id="rId10"/>
    <p:sldId id="280" r:id="rId11"/>
    <p:sldId id="281" r:id="rId12"/>
    <p:sldId id="297" r:id="rId13"/>
    <p:sldId id="285" r:id="rId14"/>
    <p:sldId id="263" r:id="rId15"/>
    <p:sldId id="292" r:id="rId16"/>
    <p:sldId id="288" r:id="rId17"/>
    <p:sldId id="266" r:id="rId18"/>
    <p:sldId id="305" r:id="rId19"/>
    <p:sldId id="265" r:id="rId20"/>
    <p:sldId id="286" r:id="rId21"/>
    <p:sldId id="287" r:id="rId22"/>
    <p:sldId id="289" r:id="rId23"/>
    <p:sldId id="301" r:id="rId24"/>
    <p:sldId id="269" r:id="rId25"/>
    <p:sldId id="270" r:id="rId26"/>
    <p:sldId id="268" r:id="rId27"/>
    <p:sldId id="279" r:id="rId28"/>
    <p:sldId id="300" r:id="rId29"/>
    <p:sldId id="302" r:id="rId30"/>
    <p:sldId id="30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77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EDE16-BBF2-8045-A088-7629CF6F02B9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CBF7D-E415-7E48-A795-F33911946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00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need to introduce, morphological diversity but also lots of similar phenotypic divergence between</a:t>
            </a:r>
            <a:r>
              <a:rPr lang="en-US" baseline="0" dirty="0" smtClean="0"/>
              <a:t> populations</a:t>
            </a:r>
          </a:p>
          <a:p>
            <a:r>
              <a:rPr lang="en-US" baseline="0" dirty="0" smtClean="0"/>
              <a:t>Focus on parallel evolution in Swedish populations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CBF7D-E415-7E48-A795-F339119466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84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parallel –</a:t>
            </a:r>
            <a:r>
              <a:rPr lang="en-US" baseline="0" dirty="0" smtClean="0"/>
              <a:t> are the same genes underlying traits, we now have power to find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056D7-532D-A244-808A-730C683531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9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Double RAD tags – 6 here 12 total</a:t>
            </a:r>
          </a:p>
          <a:p>
            <a:r>
              <a:rPr lang="en-US" dirty="0" smtClean="0"/>
              <a:t>Mention missing RADs</a:t>
            </a:r>
            <a:r>
              <a:rPr lang="en-US" baseline="0" dirty="0" smtClean="0"/>
              <a:t> – i.e. SNPs in RAD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5A7E2-9635-E047-97A2-D15900EDC7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4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BALANCE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5A7E2-9635-E047-97A2-D15900EDC7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49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types</a:t>
            </a:r>
          </a:p>
          <a:p>
            <a:r>
              <a:rPr lang="en-US" dirty="0" smtClean="0"/>
              <a:t>Nulls are</a:t>
            </a:r>
            <a:r>
              <a:rPr lang="en-US" baseline="0" dirty="0" smtClean="0"/>
              <a:t> where a mutation occurs here, restriction site cannot cut</a:t>
            </a:r>
          </a:p>
          <a:p>
            <a:r>
              <a:rPr lang="en-US" baseline="0" dirty="0" smtClean="0"/>
              <a:t>Null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popn</a:t>
            </a:r>
            <a:r>
              <a:rPr lang="en-US" baseline="0" dirty="0" smtClean="0"/>
              <a:t> – null homozygote not a </a:t>
            </a:r>
            <a:r>
              <a:rPr lang="en-US" baseline="0" dirty="0" err="1" smtClean="0"/>
              <a:t>prob</a:t>
            </a:r>
            <a:endParaRPr lang="en-US" baseline="0" dirty="0" smtClean="0"/>
          </a:p>
          <a:p>
            <a:r>
              <a:rPr lang="en-US" baseline="0" dirty="0" smtClean="0"/>
              <a:t>Null heterozygote – erroneously called as homozygote</a:t>
            </a:r>
          </a:p>
          <a:p>
            <a:r>
              <a:rPr lang="en-US" baseline="0" dirty="0" smtClean="0"/>
              <a:t>Also if many </a:t>
            </a:r>
            <a:r>
              <a:rPr lang="en-US" baseline="0" dirty="0" err="1" smtClean="0"/>
              <a:t>seg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inds</a:t>
            </a:r>
            <a:r>
              <a:rPr lang="en-US" baseline="0" dirty="0" smtClean="0"/>
              <a:t> homozygous for two null alleles – not genotyped at all</a:t>
            </a:r>
          </a:p>
          <a:p>
            <a:r>
              <a:rPr lang="en-US" baseline="0" dirty="0" smtClean="0"/>
              <a:t>Increasing proportion with theta – EXPLAIN AXES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CBF7D-E415-7E48-A795-F339119466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Locus 3 outlier – other</a:t>
            </a:r>
            <a:r>
              <a:rPr lang="en-US" baseline="0" dirty="0" smtClean="0"/>
              <a:t> loci show low differentiation – so again the need to LOOK AT MULTIPLE LOCI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D3798-64AF-0B4C-91D0-E0F7712673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08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Quite complicated, not</a:t>
            </a:r>
            <a:r>
              <a:rPr lang="en-US" baseline="0" dirty="0" smtClean="0"/>
              <a:t> enough time to explain in detail but goes across blocks of linkage looking for 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CBF7D-E415-7E48-A795-F339119466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9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Gill Sans"/>
                <a:cs typeface="Gill Sans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68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6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5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7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12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7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87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3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3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4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212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CC9CE-8B85-3D48-8D96-89B64361EE2E}" type="datetimeFigureOut">
              <a:rPr lang="en-US" smtClean="0"/>
              <a:t>27/07/2014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6EC59-94A7-624C-9252-671D3D84D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3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6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5" Type="http://schemas.openxmlformats.org/officeDocument/2006/relationships/image" Target="../media/image13.png"/><Relationship Id="rId6" Type="http://schemas.microsoft.com/office/2007/relationships/hdphoto" Target="../media/hdphoto2.wdp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microsoft.com/office/2007/relationships/hdphoto" Target="../media/hdphoto5.wdp"/><Relationship Id="rId1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jpg"/><Relationship Id="rId1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38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10" y="0"/>
            <a:ext cx="9312876" cy="6984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9765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RAD sequencing reveals parallel and non-parallel genomic divergence in Swedish </a:t>
            </a:r>
            <a:r>
              <a:rPr lang="en-US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Littorina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saxatilis</a:t>
            </a:r>
            <a:r>
              <a:rPr lang="en-US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populations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130008"/>
            <a:ext cx="9312876" cy="183257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Mark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Ravinet</a:t>
            </a:r>
            <a:r>
              <a:rPr lang="en-US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1, 2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Marina Panova</a:t>
            </a:r>
            <a:r>
              <a:rPr lang="en-US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Roger Butlin</a:t>
            </a:r>
            <a:r>
              <a:rPr lang="en-US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2, 3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Kerstin Johannesson</a:t>
            </a:r>
            <a:r>
              <a:rPr lang="en-US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Carl André</a:t>
            </a:r>
            <a:r>
              <a:rPr lang="en-US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baseline="30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National Institute of Genetics, Japan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University of Gothenburg, Sweden</a:t>
            </a:r>
          </a:p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University of Sheffield, UK</a:t>
            </a:r>
          </a:p>
          <a:p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mravinet@nig.ac.jp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792941" y="20917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6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</a:t>
            </a:r>
            <a:r>
              <a:rPr lang="en-US" i="1" dirty="0" smtClean="0"/>
              <a:t>de novo </a:t>
            </a:r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de novo </a:t>
            </a:r>
            <a:r>
              <a:rPr lang="en-US" dirty="0" smtClean="0"/>
              <a:t>assembly is more complicated</a:t>
            </a:r>
          </a:p>
          <a:p>
            <a:r>
              <a:rPr lang="en-US" dirty="0" smtClean="0"/>
              <a:t>Must match identical sequences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21659" y="4651022"/>
            <a:ext cx="1016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424296" y="3988740"/>
            <a:ext cx="1016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38296" y="4882444"/>
            <a:ext cx="1016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203214" y="3354682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026392" y="4947353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6955" y="3617619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869288" y="3389959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08296" y="4264377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54696" y="3020719"/>
            <a:ext cx="10160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70696" y="5309066"/>
            <a:ext cx="10160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700896" y="6333066"/>
            <a:ext cx="10160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08296" y="3794946"/>
            <a:ext cx="10160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56296" y="3988740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13947" y="5325530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13102" y="3541417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948296" y="6113993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25688" y="4364566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46296" y="4667014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00896" y="3621851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159955" y="4141139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51214" y="5136913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620918" y="6445954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31051" y="5643501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140221" y="4264377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308584" y="4947353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932317" y="5849993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292584" y="5931368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46948" y="3988740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75955" y="5658079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948296" y="3617619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743214" y="4677831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219214" y="5643501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762948" y="5311421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338711" y="4651022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84955" y="6066835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25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</a:t>
            </a:r>
            <a:r>
              <a:rPr lang="en-US" i="1" dirty="0" smtClean="0"/>
              <a:t>de novo </a:t>
            </a:r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de novo </a:t>
            </a:r>
            <a:r>
              <a:rPr lang="en-US" dirty="0" smtClean="0"/>
              <a:t>assembly is more complicated</a:t>
            </a:r>
          </a:p>
          <a:p>
            <a:pPr lvl="1"/>
            <a:r>
              <a:rPr lang="en-US" dirty="0" smtClean="0"/>
              <a:t>Must match identical sequences into stacks</a:t>
            </a:r>
          </a:p>
          <a:p>
            <a:pPr lvl="1"/>
            <a:r>
              <a:rPr lang="en-US" dirty="0" smtClean="0"/>
              <a:t>Essentially alleles…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138296" y="3878415"/>
            <a:ext cx="1016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38296" y="4052922"/>
            <a:ext cx="1016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38296" y="4227429"/>
            <a:ext cx="1016000" cy="0"/>
          </a:xfrm>
          <a:prstGeom prst="line">
            <a:avLst/>
          </a:prstGeom>
          <a:ln w="762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21659" y="3529401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21659" y="3703908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21659" y="3878415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21659" y="4052922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21659" y="4227430"/>
            <a:ext cx="1016000" cy="0"/>
          </a:xfrm>
          <a:prstGeom prst="line">
            <a:avLst/>
          </a:prstGeom>
          <a:ln w="762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54696" y="3020719"/>
            <a:ext cx="10160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54696" y="3195226"/>
            <a:ext cx="10160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54696" y="3369733"/>
            <a:ext cx="10160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54696" y="3544240"/>
            <a:ext cx="1016000" cy="0"/>
          </a:xfrm>
          <a:prstGeom prst="line">
            <a:avLst/>
          </a:prstGeom>
          <a:ln w="7620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69288" y="4089870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69288" y="4264377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69288" y="4438884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69288" y="4613391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69288" y="4787899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251214" y="4613392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51214" y="4787899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51214" y="4962406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51214" y="5136913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251214" y="5311421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69288" y="4962406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869288" y="5136913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69288" y="5311420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869288" y="5485927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69288" y="5660435"/>
            <a:ext cx="1016000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219214" y="4945472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219214" y="5119979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219214" y="5294486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19214" y="5468993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219214" y="5643501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51214" y="5485927"/>
            <a:ext cx="1016000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219214" y="5795901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219214" y="5948301"/>
            <a:ext cx="1016000" cy="0"/>
          </a:xfrm>
          <a:prstGeom prst="line">
            <a:avLst/>
          </a:prstGeom>
          <a:ln w="76200" cmpd="sng">
            <a:solidFill>
              <a:srgbClr val="00009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5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 </a:t>
            </a:r>
            <a:r>
              <a:rPr lang="en-US" i="1" dirty="0" smtClean="0"/>
              <a:t>de novo </a:t>
            </a:r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de novo </a:t>
            </a:r>
            <a:r>
              <a:rPr lang="en-US" dirty="0" smtClean="0"/>
              <a:t>assembly is more complicated</a:t>
            </a:r>
          </a:p>
          <a:p>
            <a:pPr lvl="1"/>
            <a:r>
              <a:rPr lang="en-US" dirty="0" smtClean="0"/>
              <a:t>Alleles </a:t>
            </a:r>
            <a:r>
              <a:rPr lang="en-US" dirty="0" smtClean="0"/>
              <a:t>matched </a:t>
            </a:r>
            <a:r>
              <a:rPr lang="en-US" i="1" dirty="0" smtClean="0"/>
              <a:t>within</a:t>
            </a:r>
            <a:r>
              <a:rPr lang="en-US" dirty="0" smtClean="0"/>
              <a:t> </a:t>
            </a:r>
            <a:r>
              <a:rPr lang="en-US" dirty="0" smtClean="0"/>
              <a:t>individuals</a:t>
            </a:r>
          </a:p>
          <a:p>
            <a:pPr lvl="1"/>
            <a:r>
              <a:rPr lang="en-US" dirty="0" smtClean="0"/>
              <a:t>Loci matched </a:t>
            </a:r>
            <a:r>
              <a:rPr lang="en-US" i="1" dirty="0" smtClean="0"/>
              <a:t>between</a:t>
            </a:r>
            <a:r>
              <a:rPr lang="en-US" dirty="0" smtClean="0"/>
              <a:t> individuals</a:t>
            </a:r>
          </a:p>
          <a:p>
            <a:pPr lvl="1"/>
            <a:r>
              <a:rPr lang="en-US" dirty="0" smtClean="0"/>
              <a:t>Both use nucleotide differences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48082" y="3677567"/>
            <a:ext cx="4269953" cy="2560647"/>
            <a:chOff x="348082" y="3677567"/>
            <a:chExt cx="4269953" cy="2560647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48082" y="4076264"/>
              <a:ext cx="844299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48082" y="4221280"/>
              <a:ext cx="844299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348082" y="4366296"/>
              <a:ext cx="844299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48082" y="4507795"/>
              <a:ext cx="844299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48082" y="4652811"/>
              <a:ext cx="844299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8082" y="4797827"/>
              <a:ext cx="844299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8082" y="4942842"/>
              <a:ext cx="844299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8082" y="5087859"/>
              <a:ext cx="844299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773736" y="4076264"/>
              <a:ext cx="844299" cy="0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773736" y="4221280"/>
              <a:ext cx="844299" cy="0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773736" y="4366296"/>
              <a:ext cx="844299" cy="0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773736" y="4511312"/>
              <a:ext cx="844299" cy="0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79279" y="4933070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679279" y="5078086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679279" y="5223102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679279" y="5368117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679279" y="5513134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679279" y="4076264"/>
              <a:ext cx="844299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679279" y="4221280"/>
              <a:ext cx="844299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79279" y="4366296"/>
              <a:ext cx="844299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79279" y="4511312"/>
              <a:ext cx="844299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679279" y="4656328"/>
              <a:ext cx="844299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679279" y="5658150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679279" y="5803166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679279" y="5948182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679279" y="6093197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679279" y="6238214"/>
              <a:ext cx="844299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22282" y="4076264"/>
              <a:ext cx="844299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22282" y="4221280"/>
              <a:ext cx="844299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522282" y="4366296"/>
              <a:ext cx="844299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522282" y="4511312"/>
              <a:ext cx="844299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522282" y="4656328"/>
              <a:ext cx="844299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679279" y="4801343"/>
              <a:ext cx="844299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522282" y="4782973"/>
              <a:ext cx="844299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522282" y="4909618"/>
              <a:ext cx="844299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348082" y="3677567"/>
              <a:ext cx="746534" cy="306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Locus A</a:t>
              </a:r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22282" y="3677567"/>
              <a:ext cx="739883" cy="306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Locus B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79279" y="3677567"/>
              <a:ext cx="739883" cy="306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Locus C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73736" y="3677567"/>
              <a:ext cx="753558" cy="306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Locus D</a:t>
              </a:r>
              <a:endParaRPr lang="en-US" dirty="0"/>
            </a:p>
          </p:txBody>
        </p:sp>
      </p:grpSp>
      <p:sp>
        <p:nvSpPr>
          <p:cNvPr id="19" name="Multiply 18"/>
          <p:cNvSpPr/>
          <p:nvPr/>
        </p:nvSpPr>
        <p:spPr>
          <a:xfrm>
            <a:off x="2068562" y="3385573"/>
            <a:ext cx="1999744" cy="3385025"/>
          </a:xfrm>
          <a:prstGeom prst="mathMultiply">
            <a:avLst>
              <a:gd name="adj1" fmla="val 1228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5098359" y="3707571"/>
            <a:ext cx="3588441" cy="2820688"/>
            <a:chOff x="608061" y="3514826"/>
            <a:chExt cx="3588441" cy="2820688"/>
          </a:xfrm>
        </p:grpSpPr>
        <p:sp>
          <p:nvSpPr>
            <p:cNvPr id="125" name="TextBox 124"/>
            <p:cNvSpPr txBox="1"/>
            <p:nvPr/>
          </p:nvSpPr>
          <p:spPr>
            <a:xfrm>
              <a:off x="1355193" y="3514826"/>
              <a:ext cx="664517" cy="273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Locus A</a:t>
              </a:r>
              <a:endParaRPr 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2419205" y="3514826"/>
              <a:ext cx="658597" cy="273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Locus B</a:t>
              </a:r>
              <a:endParaRPr lang="en-US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3397926" y="3514826"/>
              <a:ext cx="670769" cy="273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Locus D</a:t>
              </a:r>
              <a:endParaRPr lang="en-US" dirty="0"/>
            </a:p>
          </p:txBody>
        </p:sp>
        <p:cxnSp>
          <p:nvCxnSpPr>
            <p:cNvPr id="128" name="Straight Connector 127"/>
            <p:cNvCxnSpPr/>
            <p:nvPr/>
          </p:nvCxnSpPr>
          <p:spPr>
            <a:xfrm>
              <a:off x="1411635" y="3869720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1411635" y="3998804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1411635" y="4127888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1411635" y="4253841"/>
              <a:ext cx="751541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1411635" y="4382925"/>
              <a:ext cx="751541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1411635" y="4512009"/>
              <a:ext cx="751541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1411635" y="4641093"/>
              <a:ext cx="751541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1411635" y="4770177"/>
              <a:ext cx="751541" cy="0"/>
            </a:xfrm>
            <a:prstGeom prst="line">
              <a:avLst/>
            </a:prstGeom>
            <a:ln w="76200" cmpd="sng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3444961" y="3869720"/>
              <a:ext cx="751541" cy="0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3444961" y="3998804"/>
              <a:ext cx="751541" cy="0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3444961" y="4127888"/>
              <a:ext cx="751541" cy="0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3444961" y="4256972"/>
              <a:ext cx="751541" cy="0"/>
            </a:xfrm>
            <a:prstGeom prst="line">
              <a:avLst/>
            </a:prstGeom>
            <a:ln w="762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2456833" y="3869720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2456833" y="3998804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2456833" y="4127888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2456833" y="4256972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2456833" y="4386056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2456833" y="4498788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2456833" y="4611519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1411635" y="5435057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1411635" y="5564141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1411635" y="5693225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1411635" y="5822309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1411635" y="5948262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411635" y="6077346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411635" y="6206429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1411635" y="6335514"/>
              <a:ext cx="751541" cy="0"/>
            </a:xfrm>
            <a:prstGeom prst="line">
              <a:avLst/>
            </a:prstGeom>
            <a:ln w="762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2485054" y="5435057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2485054" y="5564141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2485054" y="5693225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2485054" y="5822309"/>
              <a:ext cx="751541" cy="0"/>
            </a:xfrm>
            <a:prstGeom prst="line">
              <a:avLst/>
            </a:prstGeom>
            <a:ln w="76200" cmpd="sng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485054" y="5951393"/>
              <a:ext cx="751541" cy="0"/>
            </a:xfrm>
            <a:prstGeom prst="line">
              <a:avLst/>
            </a:prstGeom>
            <a:ln w="76200" cmpd="sng"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2485054" y="6064124"/>
              <a:ext cx="751541" cy="0"/>
            </a:xfrm>
            <a:prstGeom prst="line">
              <a:avLst/>
            </a:prstGeom>
            <a:ln w="76200" cmpd="sng"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2485054" y="6176855"/>
              <a:ext cx="751541" cy="0"/>
            </a:xfrm>
            <a:prstGeom prst="line">
              <a:avLst/>
            </a:prstGeom>
            <a:ln w="76200" cmpd="sng"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>
            <a:xfrm>
              <a:off x="1336379" y="5080163"/>
              <a:ext cx="664517" cy="273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Locus A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419205" y="5080163"/>
              <a:ext cx="658597" cy="273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Locus B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08061" y="3925455"/>
              <a:ext cx="654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Ind</a:t>
              </a:r>
              <a:r>
                <a:rPr lang="en-US" dirty="0" smtClean="0"/>
                <a:t> 1</a:t>
              </a:r>
              <a:endParaRPr 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08061" y="5595793"/>
              <a:ext cx="654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Ind</a:t>
              </a:r>
              <a:r>
                <a:rPr lang="en-US" dirty="0" smtClean="0"/>
                <a:t> 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241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RAD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05867"/>
          </a:xfrm>
        </p:spPr>
        <p:txBody>
          <a:bodyPr>
            <a:normAutofit/>
          </a:bodyPr>
          <a:lstStyle/>
          <a:p>
            <a:r>
              <a:rPr lang="en-US" dirty="0" smtClean="0"/>
              <a:t>High </a:t>
            </a:r>
            <a:r>
              <a:rPr lang="en-US" dirty="0" smtClean="0"/>
              <a:t>nucleotide diversity can </a:t>
            </a:r>
            <a:r>
              <a:rPr lang="en-US" dirty="0" smtClean="0"/>
              <a:t>make </a:t>
            </a:r>
            <a:r>
              <a:rPr lang="en-US" i="1" dirty="0" smtClean="0"/>
              <a:t>de novo </a:t>
            </a:r>
            <a:r>
              <a:rPr lang="en-US" dirty="0" smtClean="0"/>
              <a:t>assembly difficult</a:t>
            </a:r>
          </a:p>
          <a:p>
            <a:r>
              <a:rPr lang="en-US" dirty="0" smtClean="0"/>
              <a:t>Always </a:t>
            </a:r>
            <a:r>
              <a:rPr lang="en-US" dirty="0" smtClean="0"/>
              <a:t>a balance:</a:t>
            </a:r>
          </a:p>
          <a:p>
            <a:pPr lvl="1"/>
            <a:r>
              <a:rPr lang="en-US" dirty="0" smtClean="0"/>
              <a:t>too low – alleles called as separate loci</a:t>
            </a:r>
          </a:p>
          <a:p>
            <a:pPr lvl="1"/>
            <a:r>
              <a:rPr lang="en-US" dirty="0" smtClean="0"/>
              <a:t>too high – loci are merged</a:t>
            </a:r>
          </a:p>
          <a:p>
            <a:endParaRPr lang="en-US" dirty="0"/>
          </a:p>
        </p:txBody>
      </p:sp>
      <p:sp>
        <p:nvSpPr>
          <p:cNvPr id="163" name="Oval 162"/>
          <p:cNvSpPr/>
          <p:nvPr/>
        </p:nvSpPr>
        <p:spPr>
          <a:xfrm>
            <a:off x="5391741" y="4548806"/>
            <a:ext cx="550972" cy="53492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6483524" y="4545634"/>
            <a:ext cx="550972" cy="53492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stCxn id="163" idx="6"/>
            <a:endCxn id="165" idx="2"/>
          </p:cNvCxnSpPr>
          <p:nvPr/>
        </p:nvCxnSpPr>
        <p:spPr>
          <a:xfrm flipV="1">
            <a:off x="5942713" y="4813097"/>
            <a:ext cx="540811" cy="317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Oval 179"/>
          <p:cNvSpPr/>
          <p:nvPr/>
        </p:nvSpPr>
        <p:spPr>
          <a:xfrm>
            <a:off x="5391741" y="5406856"/>
            <a:ext cx="550972" cy="53492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Connector 202"/>
          <p:cNvCxnSpPr>
            <a:stCxn id="163" idx="4"/>
          </p:cNvCxnSpPr>
          <p:nvPr/>
        </p:nvCxnSpPr>
        <p:spPr>
          <a:xfrm>
            <a:off x="5667227" y="5083732"/>
            <a:ext cx="0" cy="3231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80" idx="6"/>
            <a:endCxn id="165" idx="4"/>
          </p:cNvCxnSpPr>
          <p:nvPr/>
        </p:nvCxnSpPr>
        <p:spPr>
          <a:xfrm flipV="1">
            <a:off x="5942713" y="5080560"/>
            <a:ext cx="816297" cy="59375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787360" y="4508108"/>
            <a:ext cx="550972" cy="53492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986148" y="4508108"/>
            <a:ext cx="550972" cy="53492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6"/>
            <a:endCxn id="12" idx="2"/>
          </p:cNvCxnSpPr>
          <p:nvPr/>
        </p:nvCxnSpPr>
        <p:spPr>
          <a:xfrm>
            <a:off x="2338332" y="4775571"/>
            <a:ext cx="64781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ultiply 6"/>
          <p:cNvSpPr/>
          <p:nvPr/>
        </p:nvSpPr>
        <p:spPr>
          <a:xfrm>
            <a:off x="2307830" y="4385217"/>
            <a:ext cx="678318" cy="780708"/>
          </a:xfrm>
          <a:prstGeom prst="mathMultiply">
            <a:avLst>
              <a:gd name="adj1" fmla="val 1072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0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180" grpId="0" animBg="1"/>
      <p:bldP spid="11" grpId="0" animBg="1"/>
      <p:bldP spid="12" grpId="0" animBg="1"/>
      <p:bldP spid="7" grpId="0" animBg="1"/>
      <p:bldP spid="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x_linked_mark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61" y="3066196"/>
            <a:ext cx="3209750" cy="3081786"/>
          </a:xfrm>
          <a:prstGeom prst="rect">
            <a:avLst/>
          </a:prstGeom>
        </p:spPr>
      </p:pic>
      <p:pic>
        <p:nvPicPr>
          <p:cNvPr id="6" name="Picture 5" descr="null_allel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75" y="3066196"/>
            <a:ext cx="2954660" cy="3399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novo assembly and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179619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8 nucleotide differences </a:t>
            </a:r>
            <a:r>
              <a:rPr lang="en-US" u="sng" dirty="0" smtClean="0"/>
              <a:t>within </a:t>
            </a:r>
            <a:r>
              <a:rPr lang="en-US" dirty="0" smtClean="0"/>
              <a:t>and </a:t>
            </a:r>
            <a:r>
              <a:rPr lang="en-US" u="sng" dirty="0" smtClean="0"/>
              <a:t>between</a:t>
            </a:r>
            <a:r>
              <a:rPr lang="en-US" dirty="0" smtClean="0"/>
              <a:t> individuals</a:t>
            </a:r>
          </a:p>
          <a:p>
            <a:r>
              <a:rPr lang="en-US" dirty="0" smtClean="0"/>
              <a:t>103 </a:t>
            </a:r>
            <a:r>
              <a:rPr lang="en-US" dirty="0" smtClean="0"/>
              <a:t>919 loci across all 144 individuals</a:t>
            </a:r>
          </a:p>
          <a:p>
            <a:pPr lvl="1"/>
            <a:r>
              <a:rPr lang="en-US" dirty="0" smtClean="0"/>
              <a:t>Filtering – must be polymorphic, must occur in &gt;50 % individuals on an island</a:t>
            </a:r>
          </a:p>
          <a:p>
            <a:r>
              <a:rPr lang="en-US" dirty="0" smtClean="0"/>
              <a:t>~9400 loci per island – but further filtering required…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18975" y="646837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Homozygosity</a:t>
            </a:r>
            <a:r>
              <a:rPr lang="en-US" dirty="0" smtClean="0"/>
              <a:t> excess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13902" y="6437936"/>
            <a:ext cx="2088625" cy="304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06652" y="6114666"/>
            <a:ext cx="4075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Likelihood-based test to remove loci with sex linkage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141" y="3066196"/>
            <a:ext cx="3541059" cy="1687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2141" y="4813057"/>
            <a:ext cx="3541059" cy="2000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3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alleles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Caused by mutations disrupting restriction site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731156" y="2541759"/>
            <a:ext cx="6141836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31156" y="2914636"/>
            <a:ext cx="6141836" cy="0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34386" y="2343328"/>
            <a:ext cx="687950" cy="37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34386" y="2716207"/>
            <a:ext cx="687950" cy="37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61552" y="2459214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210597" y="2459214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163143" y="2448402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4588959" y="2449799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7155541" y="2449799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5859020" y="2448402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2061552" y="2832091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210597" y="2832091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4163143" y="2832091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4588959" y="2832091"/>
            <a:ext cx="200395" cy="16509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5859020" y="2832091"/>
            <a:ext cx="200395" cy="16509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7155541" y="2833431"/>
            <a:ext cx="200395" cy="16509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242872" y="3414528"/>
            <a:ext cx="2090070" cy="2562810"/>
            <a:chOff x="242872" y="3414528"/>
            <a:chExt cx="2090070" cy="2562810"/>
          </a:xfrm>
        </p:grpSpPr>
        <p:grpSp>
          <p:nvGrpSpPr>
            <p:cNvPr id="66" name="Group 65"/>
            <p:cNvGrpSpPr/>
            <p:nvPr/>
          </p:nvGrpSpPr>
          <p:grpSpPr>
            <a:xfrm>
              <a:off x="426674" y="3835062"/>
              <a:ext cx="1684535" cy="802038"/>
              <a:chOff x="426671" y="3651398"/>
              <a:chExt cx="1780991" cy="84796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426671" y="3651398"/>
                <a:ext cx="1780991" cy="297045"/>
                <a:chOff x="1403555" y="3762658"/>
                <a:chExt cx="2622944" cy="398517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061552" y="3952645"/>
                  <a:ext cx="1964947" cy="0"/>
                </a:xfrm>
                <a:prstGeom prst="line">
                  <a:avLst/>
                </a:prstGeom>
                <a:ln w="1016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21"/>
                <p:cNvSpPr/>
                <p:nvPr/>
              </p:nvSpPr>
              <p:spPr>
                <a:xfrm>
                  <a:off x="1403555" y="3762658"/>
                  <a:ext cx="858391" cy="398517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31" name="Diamond 30"/>
                <p:cNvSpPr/>
                <p:nvPr/>
              </p:nvSpPr>
              <p:spPr>
                <a:xfrm>
                  <a:off x="3062561" y="3802240"/>
                  <a:ext cx="296072" cy="296072"/>
                </a:xfrm>
                <a:prstGeom prst="diamond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426671" y="4202315"/>
                <a:ext cx="1780991" cy="297045"/>
                <a:chOff x="1403555" y="3762658"/>
                <a:chExt cx="2622944" cy="398517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2061552" y="3952645"/>
                  <a:ext cx="1964947" cy="0"/>
                </a:xfrm>
                <a:prstGeom prst="line">
                  <a:avLst/>
                </a:prstGeom>
                <a:ln w="1016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Rectangle 37"/>
                <p:cNvSpPr/>
                <p:nvPr/>
              </p:nvSpPr>
              <p:spPr>
                <a:xfrm>
                  <a:off x="1403555" y="3762658"/>
                  <a:ext cx="858391" cy="398517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39" name="Diamond 38"/>
                <p:cNvSpPr/>
                <p:nvPr/>
              </p:nvSpPr>
              <p:spPr>
                <a:xfrm>
                  <a:off x="3062561" y="3802240"/>
                  <a:ext cx="296072" cy="296072"/>
                </a:xfrm>
                <a:prstGeom prst="diamond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8" name="Group 67"/>
            <p:cNvGrpSpPr/>
            <p:nvPr/>
          </p:nvGrpSpPr>
          <p:grpSpPr>
            <a:xfrm>
              <a:off x="426674" y="5175300"/>
              <a:ext cx="1684535" cy="802038"/>
              <a:chOff x="426671" y="5001529"/>
              <a:chExt cx="1780991" cy="847962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426671" y="5001529"/>
                <a:ext cx="1780991" cy="297045"/>
                <a:chOff x="1403555" y="3762658"/>
                <a:chExt cx="2622944" cy="398517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2061552" y="3952645"/>
                  <a:ext cx="1964947" cy="0"/>
                </a:xfrm>
                <a:prstGeom prst="line">
                  <a:avLst/>
                </a:prstGeom>
                <a:ln w="1016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Rectangle 41"/>
                <p:cNvSpPr/>
                <p:nvPr/>
              </p:nvSpPr>
              <p:spPr>
                <a:xfrm>
                  <a:off x="1403555" y="3762658"/>
                  <a:ext cx="858391" cy="398517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43" name="Diamond 42"/>
                <p:cNvSpPr/>
                <p:nvPr/>
              </p:nvSpPr>
              <p:spPr>
                <a:xfrm>
                  <a:off x="3062561" y="3802240"/>
                  <a:ext cx="296072" cy="296072"/>
                </a:xfrm>
                <a:prstGeom prst="diamond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426671" y="5552446"/>
                <a:ext cx="1780991" cy="297045"/>
                <a:chOff x="1403555" y="3762658"/>
                <a:chExt cx="2622944" cy="398517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061552" y="3952645"/>
                  <a:ext cx="1964947" cy="0"/>
                </a:xfrm>
                <a:prstGeom prst="line">
                  <a:avLst/>
                </a:prstGeom>
                <a:ln w="1016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tangle 45"/>
                <p:cNvSpPr/>
                <p:nvPr/>
              </p:nvSpPr>
              <p:spPr>
                <a:xfrm>
                  <a:off x="1403555" y="3762658"/>
                  <a:ext cx="858391" cy="398517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47" name="Diamond 46"/>
                <p:cNvSpPr/>
                <p:nvPr/>
              </p:nvSpPr>
              <p:spPr>
                <a:xfrm>
                  <a:off x="3062561" y="3802240"/>
                  <a:ext cx="296072" cy="296072"/>
                </a:xfrm>
                <a:prstGeom prst="diamond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9" name="TextBox 68"/>
            <p:cNvSpPr txBox="1"/>
            <p:nvPr/>
          </p:nvSpPr>
          <p:spPr>
            <a:xfrm>
              <a:off x="259584" y="3414528"/>
              <a:ext cx="2015979" cy="349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Normal homozygote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42872" y="4739902"/>
              <a:ext cx="2090070" cy="349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Normal heterozygote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66617" y="3414528"/>
            <a:ext cx="1791833" cy="2562810"/>
            <a:chOff x="2466617" y="3414528"/>
            <a:chExt cx="1791833" cy="2562810"/>
          </a:xfrm>
        </p:grpSpPr>
        <p:grpSp>
          <p:nvGrpSpPr>
            <p:cNvPr id="65" name="Group 64"/>
            <p:cNvGrpSpPr/>
            <p:nvPr/>
          </p:nvGrpSpPr>
          <p:grpSpPr>
            <a:xfrm>
              <a:off x="2553869" y="3835062"/>
              <a:ext cx="1684535" cy="802038"/>
              <a:chOff x="2675668" y="3602249"/>
              <a:chExt cx="1780991" cy="84796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675668" y="3602249"/>
                <a:ext cx="1780991" cy="297045"/>
                <a:chOff x="1403555" y="3762658"/>
                <a:chExt cx="2622944" cy="398517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061552" y="3952645"/>
                  <a:ext cx="1964947" cy="0"/>
                </a:xfrm>
                <a:prstGeom prst="line">
                  <a:avLst/>
                </a:prstGeom>
                <a:ln w="1016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ectangle 49"/>
                <p:cNvSpPr/>
                <p:nvPr/>
              </p:nvSpPr>
              <p:spPr>
                <a:xfrm>
                  <a:off x="1403555" y="3762658"/>
                  <a:ext cx="858391" cy="398517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51" name="Diamond 50"/>
                <p:cNvSpPr/>
                <p:nvPr/>
              </p:nvSpPr>
              <p:spPr>
                <a:xfrm>
                  <a:off x="3062561" y="3802240"/>
                  <a:ext cx="296072" cy="296072"/>
                </a:xfrm>
                <a:prstGeom prst="diamond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2675668" y="4153166"/>
                <a:ext cx="1780991" cy="297045"/>
                <a:chOff x="1403555" y="3762658"/>
                <a:chExt cx="2622944" cy="398517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>
                  <a:off x="2061552" y="3952645"/>
                  <a:ext cx="1964947" cy="0"/>
                </a:xfrm>
                <a:prstGeom prst="line">
                  <a:avLst/>
                </a:prstGeom>
                <a:ln w="1016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Rectangle 53"/>
                <p:cNvSpPr/>
                <p:nvPr/>
              </p:nvSpPr>
              <p:spPr>
                <a:xfrm>
                  <a:off x="1403555" y="3762658"/>
                  <a:ext cx="858391" cy="398517"/>
                </a:xfrm>
                <a:prstGeom prst="rect">
                  <a:avLst/>
                </a:prstGeom>
                <a:noFill/>
                <a:ln w="76200" cmpd="sng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55" name="Diamond 54"/>
                <p:cNvSpPr/>
                <p:nvPr/>
              </p:nvSpPr>
              <p:spPr>
                <a:xfrm>
                  <a:off x="3062561" y="3802240"/>
                  <a:ext cx="296072" cy="296072"/>
                </a:xfrm>
                <a:prstGeom prst="diamond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7" name="Group 66"/>
            <p:cNvGrpSpPr/>
            <p:nvPr/>
          </p:nvGrpSpPr>
          <p:grpSpPr>
            <a:xfrm>
              <a:off x="2553869" y="5175300"/>
              <a:ext cx="1684535" cy="802038"/>
              <a:chOff x="2675668" y="4952380"/>
              <a:chExt cx="1780991" cy="847962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2675668" y="4952380"/>
                <a:ext cx="1780991" cy="297045"/>
                <a:chOff x="1403555" y="3762658"/>
                <a:chExt cx="2622944" cy="398517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2061552" y="3952645"/>
                  <a:ext cx="1964947" cy="0"/>
                </a:xfrm>
                <a:prstGeom prst="line">
                  <a:avLst/>
                </a:prstGeom>
                <a:ln w="1016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Rectangle 57"/>
                <p:cNvSpPr/>
                <p:nvPr/>
              </p:nvSpPr>
              <p:spPr>
                <a:xfrm>
                  <a:off x="1403555" y="3762658"/>
                  <a:ext cx="858391" cy="398517"/>
                </a:xfrm>
                <a:prstGeom prst="rect">
                  <a:avLst/>
                </a:prstGeom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59" name="Diamond 58"/>
                <p:cNvSpPr/>
                <p:nvPr/>
              </p:nvSpPr>
              <p:spPr>
                <a:xfrm>
                  <a:off x="3062561" y="3802240"/>
                  <a:ext cx="296072" cy="296072"/>
                </a:xfrm>
                <a:prstGeom prst="diamond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2675668" y="5503297"/>
                <a:ext cx="1780991" cy="297045"/>
                <a:chOff x="1403555" y="3762658"/>
                <a:chExt cx="2622944" cy="398517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2061552" y="3952645"/>
                  <a:ext cx="1964947" cy="0"/>
                </a:xfrm>
                <a:prstGeom prst="line">
                  <a:avLst/>
                </a:prstGeom>
                <a:ln w="101600" cmpd="sng">
                  <a:solidFill>
                    <a:srgbClr val="00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61"/>
                <p:cNvSpPr/>
                <p:nvPr/>
              </p:nvSpPr>
              <p:spPr>
                <a:xfrm>
                  <a:off x="1403555" y="3762658"/>
                  <a:ext cx="858391" cy="398517"/>
                </a:xfrm>
                <a:prstGeom prst="rect">
                  <a:avLst/>
                </a:prstGeom>
                <a:noFill/>
                <a:ln w="76200" cmpd="sng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/>
                </a:p>
              </p:txBody>
            </p:sp>
            <p:sp>
              <p:nvSpPr>
                <p:cNvPr id="63" name="Diamond 62"/>
                <p:cNvSpPr/>
                <p:nvPr/>
              </p:nvSpPr>
              <p:spPr>
                <a:xfrm>
                  <a:off x="3062561" y="3802240"/>
                  <a:ext cx="296072" cy="296072"/>
                </a:xfrm>
                <a:prstGeom prst="diamond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1" name="TextBox 70"/>
            <p:cNvSpPr txBox="1"/>
            <p:nvPr/>
          </p:nvSpPr>
          <p:spPr>
            <a:xfrm>
              <a:off x="2553869" y="3414528"/>
              <a:ext cx="1704581" cy="349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Null homozygote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66617" y="4739902"/>
              <a:ext cx="1778672" cy="349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Null heterozygote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466617" y="4739902"/>
            <a:ext cx="1846795" cy="140994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26671" y="6316959"/>
            <a:ext cx="582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Called as homozygotes</a:t>
            </a:r>
            <a:r>
              <a:rPr lang="en-US" sz="2000" dirty="0" smtClean="0">
                <a:solidFill>
                  <a:schemeClr val="accent1"/>
                </a:solidFill>
                <a:latin typeface="Gill Sans"/>
                <a:cs typeface="Gill Sans"/>
              </a:rPr>
              <a:t> </a:t>
            </a:r>
            <a:r>
              <a:rPr lang="en-US" sz="2000" dirty="0" smtClean="0">
                <a:latin typeface="Gill Sans"/>
                <a:cs typeface="Gill Sans"/>
              </a:rPr>
              <a:t>causing </a:t>
            </a:r>
            <a:r>
              <a:rPr lang="en-US" sz="2000" dirty="0" err="1" smtClean="0">
                <a:solidFill>
                  <a:srgbClr val="FF6600"/>
                </a:solidFill>
                <a:latin typeface="Gill Sans"/>
                <a:cs typeface="Gill Sans"/>
              </a:rPr>
              <a:t>homozygosity</a:t>
            </a:r>
            <a:r>
              <a:rPr lang="en-US" sz="2000" dirty="0" smtClean="0">
                <a:solidFill>
                  <a:srgbClr val="FF6600"/>
                </a:solidFill>
                <a:latin typeface="Gill Sans"/>
                <a:cs typeface="Gill Sans"/>
              </a:rPr>
              <a:t> excess</a:t>
            </a:r>
            <a:endParaRPr lang="en-US" sz="2000" dirty="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226" y="3338861"/>
            <a:ext cx="4294775" cy="201378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979735" y="6316959"/>
            <a:ext cx="284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Gautier et al (2013) </a:t>
            </a:r>
            <a:r>
              <a:rPr lang="en-US" dirty="0" err="1" smtClean="0">
                <a:latin typeface="Gill Sans Light"/>
                <a:cs typeface="Gill Sans Light"/>
              </a:rPr>
              <a:t>Mol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r>
              <a:rPr lang="en-US" dirty="0" err="1" smtClean="0">
                <a:latin typeface="Gill Sans Light"/>
                <a:cs typeface="Gill Sans Light"/>
              </a:rPr>
              <a:t>Ecol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59415" y="5366057"/>
            <a:ext cx="1613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i="1" dirty="0" smtClean="0">
                <a:latin typeface="Gill Sans"/>
                <a:cs typeface="Gill Sans"/>
              </a:rPr>
              <a:t>Θ</a:t>
            </a:r>
            <a:r>
              <a:rPr lang="en-US" sz="2400" i="1" dirty="0" smtClean="0">
                <a:latin typeface="Gill Sans"/>
                <a:cs typeface="Gill Sans"/>
              </a:rPr>
              <a:t> (4N</a:t>
            </a:r>
            <a:r>
              <a:rPr lang="en-US" sz="2400" i="1" baseline="-25000" dirty="0" smtClean="0">
                <a:latin typeface="Gill Sans"/>
                <a:cs typeface="Gill Sans"/>
              </a:rPr>
              <a:t>E</a:t>
            </a:r>
            <a:r>
              <a:rPr lang="en-US" sz="2400" i="1" dirty="0" smtClean="0">
                <a:latin typeface="Gill Sans"/>
                <a:cs typeface="Gill Sans"/>
              </a:rPr>
              <a:t>μ)</a:t>
            </a:r>
            <a:endParaRPr lang="en-US" sz="2400" i="1" dirty="0">
              <a:latin typeface="Gill Sans"/>
              <a:cs typeface="Gill Sans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263335" y="3763858"/>
            <a:ext cx="2256928" cy="87324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2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Strict filtering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7535"/>
            <a:ext cx="8229600" cy="1777291"/>
          </a:xfrm>
        </p:spPr>
        <p:txBody>
          <a:bodyPr>
            <a:normAutofit/>
          </a:bodyPr>
          <a:lstStyle/>
          <a:p>
            <a:r>
              <a:rPr lang="en-US" dirty="0" smtClean="0"/>
              <a:t>Three different datasets, one for each island</a:t>
            </a:r>
            <a:endParaRPr lang="en-US" dirty="0"/>
          </a:p>
        </p:txBody>
      </p:sp>
      <p:pic>
        <p:nvPicPr>
          <p:cNvPr id="4" name="Picture 3" descr="all_loc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30" y="2202428"/>
            <a:ext cx="4398881" cy="439888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593818" y="2202428"/>
            <a:ext cx="3245382" cy="4295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9281 loci</a:t>
            </a:r>
          </a:p>
          <a:p>
            <a:r>
              <a:rPr lang="en-US" dirty="0" smtClean="0"/>
              <a:t>~1/3 shared between all three islands</a:t>
            </a:r>
          </a:p>
          <a:p>
            <a:r>
              <a:rPr lang="en-US" dirty="0" smtClean="0"/>
              <a:t>~1/3 are unique to each island 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0810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ig_2_morphometrics_CV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22" y="466612"/>
            <a:ext cx="3806904" cy="4535549"/>
          </a:xfrm>
          <a:prstGeom prst="rect">
            <a:avLst/>
          </a:prstGeom>
        </p:spPr>
      </p:pic>
      <p:pic>
        <p:nvPicPr>
          <p:cNvPr id="8" name="Picture 7" descr="genomic_varian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25" y="3367748"/>
            <a:ext cx="2717064" cy="30974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Quantifying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5101"/>
            <a:ext cx="4634886" cy="18904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Strong parallel evolution of shell morphology amongst ecotypes</a:t>
            </a:r>
          </a:p>
          <a:p>
            <a:r>
              <a:rPr lang="en-US" dirty="0" smtClean="0"/>
              <a:t>Genomic parallelism is low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22293"/>
              </p:ext>
            </p:extLst>
          </p:nvPr>
        </p:nvGraphicFramePr>
        <p:xfrm>
          <a:off x="5086422" y="5002161"/>
          <a:ext cx="3694962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481"/>
                <a:gridCol w="1847481"/>
              </a:tblGrid>
              <a:tr h="296798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Gill Sans Light"/>
                          <a:cs typeface="Gill Sans Light"/>
                        </a:rPr>
                        <a:t>Factor</a:t>
                      </a:r>
                      <a:endParaRPr lang="en-US" b="1" i="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>
                          <a:latin typeface="Gill Sans Light"/>
                          <a:cs typeface="Gill Sans Light"/>
                        </a:rPr>
                        <a:t>PVE</a:t>
                      </a:r>
                      <a:endParaRPr lang="en-US" b="1" i="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29679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Ecotype</a:t>
                      </a:r>
                      <a:endParaRPr lang="en-US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solidFill>
                            <a:srgbClr val="FF0000"/>
                          </a:solidFill>
                          <a:latin typeface="Gill Sans Light"/>
                          <a:cs typeface="Gill Sans Light"/>
                        </a:rPr>
                        <a:t>90%</a:t>
                      </a:r>
                      <a:endParaRPr lang="en-US" b="0" i="0" dirty="0">
                        <a:solidFill>
                          <a:srgbClr val="FF0000"/>
                        </a:solidFill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29679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Gill Sans Light"/>
                          <a:cs typeface="Gill Sans Light"/>
                        </a:rPr>
                        <a:t>Island</a:t>
                      </a:r>
                      <a:endParaRPr lang="en-US" b="0" i="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Gill Sans Light"/>
                          <a:cs typeface="Gill Sans Light"/>
                        </a:rPr>
                        <a:t>37%</a:t>
                      </a:r>
                      <a:endParaRPr lang="en-US" b="0" i="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  <a:tr h="29679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Gill Sans Light"/>
                          <a:cs typeface="Gill Sans Light"/>
                        </a:rPr>
                        <a:t>Interaction</a:t>
                      </a:r>
                      <a:endParaRPr lang="en-US" b="0" i="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smtClean="0">
                          <a:latin typeface="Gill Sans Light"/>
                          <a:cs typeface="Gill Sans Light"/>
                        </a:rPr>
                        <a:t>39%</a:t>
                      </a:r>
                      <a:endParaRPr lang="en-US" b="0" i="0" dirty="0">
                        <a:latin typeface="Gill Sans Light"/>
                        <a:cs typeface="Gill Sans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 descr="cra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19" y="3271385"/>
            <a:ext cx="367384" cy="455482"/>
          </a:xfrm>
          <a:prstGeom prst="rect">
            <a:avLst/>
          </a:prstGeom>
        </p:spPr>
      </p:pic>
      <p:pic>
        <p:nvPicPr>
          <p:cNvPr id="7" name="Picture 6" descr="wav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395" y="3271385"/>
            <a:ext cx="325090" cy="3538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9260" y="3989574"/>
            <a:ext cx="63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10 %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2127" y="3989574"/>
            <a:ext cx="63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12 %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69048" y="3989574"/>
            <a:ext cx="51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8 %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93686" y="6465201"/>
            <a:ext cx="2854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MANCOVA and PVE estimation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7781" y="6448324"/>
            <a:ext cx="1445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Binomial GLMs</a:t>
            </a:r>
          </a:p>
        </p:txBody>
      </p:sp>
    </p:spTree>
    <p:extLst>
      <p:ext uri="{BB962C8B-B14F-4D97-AF65-F5344CB8AC3E}">
        <p14:creationId xmlns:p14="http://schemas.microsoft.com/office/powerpoint/2010/main" val="2560141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outliers using F</a:t>
            </a:r>
            <a:r>
              <a:rPr lang="en-US" i="1" baseline="-25000" dirty="0" smtClean="0"/>
              <a:t>ST</a:t>
            </a:r>
            <a:endParaRPr lang="en-US" i="1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729" y="1417638"/>
            <a:ext cx="4905587" cy="4427609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Reduction</a:t>
            </a:r>
            <a:r>
              <a:rPr lang="en-US" dirty="0" smtClean="0"/>
              <a:t> of within-population diversity relative to </a:t>
            </a:r>
            <a:r>
              <a:rPr lang="en-US" dirty="0" smtClean="0">
                <a:solidFill>
                  <a:srgbClr val="0000FF"/>
                </a:solidFill>
              </a:rPr>
              <a:t>increase </a:t>
            </a:r>
            <a:r>
              <a:rPr lang="en-US" dirty="0" smtClean="0"/>
              <a:t>in between-population diversity</a:t>
            </a:r>
          </a:p>
          <a:p>
            <a:r>
              <a:rPr lang="en-US" dirty="0" err="1" smtClean="0"/>
              <a:t>fdist</a:t>
            </a:r>
            <a:r>
              <a:rPr lang="en-US" dirty="0" smtClean="0"/>
              <a:t> – coalescent simulations to estimate </a:t>
            </a:r>
            <a:r>
              <a:rPr lang="en-US" dirty="0"/>
              <a:t> </a:t>
            </a:r>
            <a:r>
              <a:rPr lang="en-US" dirty="0" smtClean="0"/>
              <a:t>expected neutral </a:t>
            </a:r>
            <a:r>
              <a:rPr lang="en-US" i="1" dirty="0" smtClean="0"/>
              <a:t>F</a:t>
            </a:r>
            <a:r>
              <a:rPr lang="en-US" i="1" baseline="-25000" dirty="0" smtClean="0"/>
              <a:t>ST</a:t>
            </a:r>
            <a:r>
              <a:rPr lang="en-US" dirty="0" smtClean="0"/>
              <a:t> distribution</a:t>
            </a:r>
          </a:p>
          <a:p>
            <a:r>
              <a:rPr lang="en-US" dirty="0" smtClean="0"/>
              <a:t>Loci outside 99% CI are potentially under selection</a:t>
            </a:r>
          </a:p>
          <a:p>
            <a:endParaRPr lang="en-US" dirty="0" smtClean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052690"/>
              </p:ext>
            </p:extLst>
          </p:nvPr>
        </p:nvGraphicFramePr>
        <p:xfrm>
          <a:off x="6223500" y="1264890"/>
          <a:ext cx="1843421" cy="1402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584200" imgH="444500" progId="Equation.3">
                  <p:embed/>
                </p:oleObj>
              </mc:Choice>
              <mc:Fallback>
                <p:oleObj name="Equation" r:id="rId4" imgW="584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23500" y="1264890"/>
                        <a:ext cx="1843421" cy="1402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 descr="FST_outliers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16" y="2667493"/>
            <a:ext cx="3458484" cy="351294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3162334" y="6365495"/>
            <a:ext cx="566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Light"/>
                <a:cs typeface="Gill Sans Light"/>
              </a:rPr>
              <a:t>Beamont</a:t>
            </a:r>
            <a:r>
              <a:rPr lang="en-US" dirty="0" smtClean="0">
                <a:latin typeface="Gill Sans Light"/>
                <a:cs typeface="Gill Sans Light"/>
              </a:rPr>
              <a:t> &amp; Balding (1996) </a:t>
            </a:r>
            <a:r>
              <a:rPr lang="en-US" dirty="0" err="1" smtClean="0">
                <a:latin typeface="Gill Sans Light"/>
                <a:cs typeface="Gill Sans Light"/>
              </a:rPr>
              <a:t>Proc</a:t>
            </a:r>
            <a:r>
              <a:rPr lang="en-US" dirty="0" smtClean="0">
                <a:latin typeface="Gill Sans Light"/>
                <a:cs typeface="Gill Sans Light"/>
              </a:rPr>
              <a:t> B; </a:t>
            </a:r>
            <a:r>
              <a:rPr lang="en-US" dirty="0" err="1" smtClean="0">
                <a:latin typeface="Gill Sans Light"/>
                <a:cs typeface="Gill Sans Light"/>
              </a:rPr>
              <a:t>Storz</a:t>
            </a:r>
            <a:r>
              <a:rPr lang="en-US" dirty="0" smtClean="0">
                <a:latin typeface="Gill Sans Light"/>
                <a:cs typeface="Gill Sans Light"/>
              </a:rPr>
              <a:t> (2005) </a:t>
            </a:r>
            <a:r>
              <a:rPr lang="en-US" dirty="0" err="1" smtClean="0">
                <a:latin typeface="Gill Sans Light"/>
                <a:cs typeface="Gill Sans Light"/>
              </a:rPr>
              <a:t>Mol</a:t>
            </a:r>
            <a:r>
              <a:rPr lang="en-US" dirty="0" smtClean="0">
                <a:latin typeface="Gill Sans Light"/>
                <a:cs typeface="Gill Sans Light"/>
              </a:rPr>
              <a:t> </a:t>
            </a:r>
            <a:r>
              <a:rPr lang="en-US" dirty="0" err="1" smtClean="0">
                <a:latin typeface="Gill Sans Light"/>
                <a:cs typeface="Gill Sans Light"/>
              </a:rPr>
              <a:t>Ecol</a:t>
            </a:r>
            <a:endParaRPr lang="en-US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736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490"/>
            <a:ext cx="8229600" cy="4525963"/>
          </a:xfrm>
        </p:spPr>
        <p:txBody>
          <a:bodyPr/>
          <a:lstStyle/>
          <a:p>
            <a:r>
              <a:rPr lang="en-US" dirty="0" err="1" smtClean="0"/>
              <a:t>Fdist</a:t>
            </a:r>
            <a:r>
              <a:rPr lang="en-US" dirty="0" smtClean="0"/>
              <a:t> outlier analysis – 5% FDR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1933" y="5958726"/>
            <a:ext cx="2080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6448 total loci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954 positive outliers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15%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9749" y="5958726"/>
            <a:ext cx="2303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6105 total loci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1017 positive outliers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17%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53221" y="5958726"/>
            <a:ext cx="204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6669 total loci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  <a:latin typeface="Gill Sans Light"/>
                <a:cs typeface="Gill Sans Light"/>
              </a:rPr>
              <a:t>794 positive outliers</a:t>
            </a:r>
          </a:p>
          <a:p>
            <a:pPr algn="ctr"/>
            <a:r>
              <a:rPr lang="en-US" dirty="0" smtClean="0">
                <a:latin typeface="Gill Sans Light"/>
                <a:cs typeface="Gill Sans Light"/>
              </a:rPr>
              <a:t>12%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9" name="Picture 8" descr="wa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28" y="3222154"/>
            <a:ext cx="693132" cy="754433"/>
          </a:xfrm>
          <a:prstGeom prst="rect">
            <a:avLst/>
          </a:prstGeom>
        </p:spPr>
      </p:pic>
      <p:pic>
        <p:nvPicPr>
          <p:cNvPr id="10" name="Picture 9" descr="cra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3" y="2940472"/>
            <a:ext cx="983676" cy="1219558"/>
          </a:xfrm>
          <a:prstGeom prst="rect">
            <a:avLst/>
          </a:prstGeom>
        </p:spPr>
      </p:pic>
      <p:pic>
        <p:nvPicPr>
          <p:cNvPr id="4" name="Picture 3" descr="fdist_outpu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610" y="1909561"/>
            <a:ext cx="6476718" cy="39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93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Littorina</a:t>
            </a:r>
            <a:r>
              <a:rPr lang="en-US" i="1" dirty="0" smtClean="0"/>
              <a:t> </a:t>
            </a:r>
            <a:r>
              <a:rPr lang="en-US" i="1" dirty="0" err="1" smtClean="0"/>
              <a:t>saxatilis</a:t>
            </a:r>
            <a:r>
              <a:rPr lang="en-US" i="1" dirty="0" smtClean="0"/>
              <a:t> </a:t>
            </a:r>
            <a:r>
              <a:rPr lang="en-US" dirty="0" smtClean="0"/>
              <a:t>L.</a:t>
            </a:r>
            <a:endParaRPr lang="en-US" i="1" dirty="0"/>
          </a:p>
        </p:txBody>
      </p:sp>
      <p:pic>
        <p:nvPicPr>
          <p:cNvPr id="4" name="Content Placeholder 3" descr="Littorina_saxatilis_morph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7" b="4407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883699" y="6310477"/>
            <a:ext cx="415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Gill Sans Light"/>
                <a:cs typeface="Gill Sans Light"/>
              </a:rPr>
              <a:t>Johannesson</a:t>
            </a:r>
            <a:r>
              <a:rPr lang="en-US" dirty="0" smtClean="0">
                <a:latin typeface="Gill Sans Light"/>
                <a:cs typeface="Gill Sans Light"/>
              </a:rPr>
              <a:t> et al (2010) Phil Trans Roy </a:t>
            </a:r>
            <a:r>
              <a:rPr lang="en-US" dirty="0" err="1" smtClean="0">
                <a:latin typeface="Gill Sans Light"/>
                <a:cs typeface="Gill Sans Light"/>
              </a:rPr>
              <a:t>Soc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11308" y="3052883"/>
            <a:ext cx="92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Sweden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4483" y="5658349"/>
            <a:ext cx="69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02119" y="1417638"/>
            <a:ext cx="4121049" cy="2662374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1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 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490"/>
            <a:ext cx="8229600" cy="4525963"/>
          </a:xfrm>
        </p:spPr>
        <p:txBody>
          <a:bodyPr/>
          <a:lstStyle/>
          <a:p>
            <a:r>
              <a:rPr lang="en-US" dirty="0" smtClean="0"/>
              <a:t>What proportion of loci are shared outliers?</a:t>
            </a:r>
          </a:p>
        </p:txBody>
      </p:sp>
      <p:pic>
        <p:nvPicPr>
          <p:cNvPr id="9" name="Picture 8" descr="outlier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9" y="2157612"/>
            <a:ext cx="4136671" cy="41366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377630" y="1982269"/>
            <a:ext cx="34615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0.5 % shared between all three islands</a:t>
            </a:r>
          </a:p>
          <a:p>
            <a:r>
              <a:rPr lang="en-US" dirty="0" smtClean="0"/>
              <a:t>~1% shared by two islands</a:t>
            </a:r>
          </a:p>
          <a:p>
            <a:r>
              <a:rPr lang="en-US" dirty="0" smtClean="0"/>
              <a:t>~7% are unique outliers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031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2981"/>
            <a:ext cx="8229600" cy="137199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Strong linkage disequilibrium </a:t>
            </a:r>
            <a:r>
              <a:rPr lang="en-US" dirty="0" smtClean="0"/>
              <a:t>between loci may indicate genomic inversions, local adaptation or population structure</a:t>
            </a:r>
          </a:p>
          <a:p>
            <a:r>
              <a:rPr lang="en-US" dirty="0" err="1" smtClean="0"/>
              <a:t>LDna</a:t>
            </a:r>
            <a:r>
              <a:rPr lang="en-US" dirty="0" smtClean="0"/>
              <a:t> </a:t>
            </a:r>
            <a:r>
              <a:rPr lang="en-US" dirty="0" smtClean="0"/>
              <a:t>– network analysis of linkage disequilibrium</a:t>
            </a:r>
            <a:endParaRPr lang="en-US" dirty="0"/>
          </a:p>
        </p:txBody>
      </p:sp>
      <p:pic>
        <p:nvPicPr>
          <p:cNvPr id="4" name="Picture 3" descr="LDn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8083"/>
            <a:ext cx="4396925" cy="3708250"/>
          </a:xfrm>
          <a:prstGeom prst="rect">
            <a:avLst/>
          </a:prstGeom>
        </p:spPr>
      </p:pic>
      <p:pic>
        <p:nvPicPr>
          <p:cNvPr id="6" name="Picture 5" descr="LD_network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24" y="2684185"/>
            <a:ext cx="2831619" cy="3588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885" y="6368026"/>
            <a:ext cx="459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"/>
                <a:cs typeface="Gill Sans"/>
              </a:rPr>
              <a:t>Blocks of loci associated with each other</a:t>
            </a: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252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Ecotype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2121"/>
            <a:ext cx="8229600" cy="1371994"/>
          </a:xfrm>
        </p:spPr>
        <p:txBody>
          <a:bodyPr>
            <a:normAutofit/>
          </a:bodyPr>
          <a:lstStyle/>
          <a:p>
            <a:r>
              <a:rPr lang="en-US" dirty="0" smtClean="0"/>
              <a:t>274_0.25 with 10 loci contributes strongly to ecotype difference</a:t>
            </a:r>
            <a:endParaRPr lang="en-US" dirty="0"/>
          </a:p>
        </p:txBody>
      </p:sp>
      <p:pic>
        <p:nvPicPr>
          <p:cNvPr id="7" name="Picture 6" descr="274_PC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828" y="2517921"/>
            <a:ext cx="3283187" cy="2994148"/>
          </a:xfrm>
          <a:prstGeom prst="rect">
            <a:avLst/>
          </a:prstGeom>
        </p:spPr>
      </p:pic>
      <p:pic>
        <p:nvPicPr>
          <p:cNvPr id="8" name="Picture 7" descr="274_clust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14147" b="17564"/>
          <a:stretch/>
        </p:blipFill>
        <p:spPr>
          <a:xfrm>
            <a:off x="173457" y="2598981"/>
            <a:ext cx="2352419" cy="2756034"/>
          </a:xfrm>
          <a:prstGeom prst="rect">
            <a:avLst/>
          </a:prstGeom>
        </p:spPr>
      </p:pic>
      <p:pic>
        <p:nvPicPr>
          <p:cNvPr id="11" name="Picture 10" descr="274_genotype_ti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41" y="2369312"/>
            <a:ext cx="2909823" cy="3359309"/>
          </a:xfrm>
          <a:prstGeom prst="rect">
            <a:avLst/>
          </a:prstGeom>
        </p:spPr>
      </p:pic>
      <p:pic>
        <p:nvPicPr>
          <p:cNvPr id="12" name="Picture 11" descr="wav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60" y="4550915"/>
            <a:ext cx="355686" cy="387143"/>
          </a:xfrm>
          <a:prstGeom prst="rect">
            <a:avLst/>
          </a:prstGeom>
        </p:spPr>
      </p:pic>
      <p:pic>
        <p:nvPicPr>
          <p:cNvPr id="13" name="Picture 12" descr="cra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59" y="3023892"/>
            <a:ext cx="504781" cy="6258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537" y="5817878"/>
            <a:ext cx="7850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ill Sans Light"/>
                <a:cs typeface="Gill Sans Light"/>
              </a:rPr>
              <a:t>Includes two outliers shared between all three islands and five which are outliers on at least one island</a:t>
            </a:r>
            <a:endParaRPr lang="en-US" sz="2400" dirty="0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73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021"/>
            <a:ext cx="8229600" cy="20610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Ecotype specific loci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ighly divergent (i.e. ancient) alleles may not merge in a </a:t>
            </a:r>
            <a:r>
              <a:rPr lang="en-US" i="1" dirty="0" smtClean="0"/>
              <a:t>de novo </a:t>
            </a:r>
            <a:r>
              <a:rPr lang="en-US" dirty="0" smtClean="0"/>
              <a:t>assembly</a:t>
            </a:r>
          </a:p>
          <a:p>
            <a:pPr lvl="1"/>
            <a:r>
              <a:rPr lang="en-US" dirty="0" smtClean="0"/>
              <a:t>Screened dataset for loci fixed in one ecotype but not present in the other</a:t>
            </a:r>
          </a:p>
          <a:p>
            <a:pPr lvl="1"/>
            <a:endParaRPr lang="en-US" dirty="0" smtClean="0"/>
          </a:p>
        </p:txBody>
      </p:sp>
      <p:pic>
        <p:nvPicPr>
          <p:cNvPr id="7" name="Picture 6" descr="ecotype_specific_lo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82" y="3214927"/>
            <a:ext cx="3621118" cy="3480251"/>
          </a:xfrm>
          <a:prstGeom prst="rect">
            <a:avLst/>
          </a:prstGeom>
        </p:spPr>
      </p:pic>
      <p:pic>
        <p:nvPicPr>
          <p:cNvPr id="5" name="Picture 4" descr="wa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706" y="5208240"/>
            <a:ext cx="441760" cy="480829"/>
          </a:xfrm>
          <a:prstGeom prst="rect">
            <a:avLst/>
          </a:prstGeom>
        </p:spPr>
      </p:pic>
      <p:pic>
        <p:nvPicPr>
          <p:cNvPr id="6" name="Picture 5" descr="cra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81" y="3652398"/>
            <a:ext cx="626936" cy="777272"/>
          </a:xfrm>
          <a:prstGeom prst="rect">
            <a:avLst/>
          </a:prstGeom>
        </p:spPr>
      </p:pic>
      <p:pic>
        <p:nvPicPr>
          <p:cNvPr id="13" name="Picture 12" descr="cra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63" y="3280205"/>
            <a:ext cx="626936" cy="777272"/>
          </a:xfrm>
          <a:prstGeom prst="rect">
            <a:avLst/>
          </a:prstGeom>
        </p:spPr>
      </p:pic>
      <p:pic>
        <p:nvPicPr>
          <p:cNvPr id="14" name="Picture 13" descr="wa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66" y="3428427"/>
            <a:ext cx="441760" cy="48082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01524" y="4123544"/>
            <a:ext cx="1654191" cy="277610"/>
            <a:chOff x="601524" y="4123544"/>
            <a:chExt cx="1654191" cy="277610"/>
          </a:xfrm>
        </p:grpSpPr>
        <p:sp>
          <p:nvSpPr>
            <p:cNvPr id="10" name="Rectangle 9"/>
            <p:cNvSpPr/>
            <p:nvPr/>
          </p:nvSpPr>
          <p:spPr>
            <a:xfrm>
              <a:off x="601524" y="4172461"/>
              <a:ext cx="1654191" cy="20796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46184" y="4123544"/>
              <a:ext cx="273598" cy="2735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139297" y="4123544"/>
              <a:ext cx="273598" cy="27359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505177" y="4125550"/>
              <a:ext cx="273598" cy="27359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877311" y="4127556"/>
              <a:ext cx="273598" cy="2735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75459" y="4124654"/>
            <a:ext cx="1654191" cy="277610"/>
            <a:chOff x="2675459" y="4124654"/>
            <a:chExt cx="1654191" cy="277610"/>
          </a:xfrm>
        </p:grpSpPr>
        <p:sp>
          <p:nvSpPr>
            <p:cNvPr id="12" name="Rectangle 11"/>
            <p:cNvSpPr/>
            <p:nvPr/>
          </p:nvSpPr>
          <p:spPr>
            <a:xfrm>
              <a:off x="2675459" y="4172461"/>
              <a:ext cx="1654191" cy="20796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803410" y="4124654"/>
              <a:ext cx="273598" cy="2735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196523" y="4124654"/>
              <a:ext cx="273598" cy="27359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562403" y="4126660"/>
              <a:ext cx="273598" cy="27359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934537" y="4128666"/>
              <a:ext cx="273598" cy="2735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15930" y="4791825"/>
            <a:ext cx="1654191" cy="277610"/>
            <a:chOff x="601524" y="4123544"/>
            <a:chExt cx="1654191" cy="277610"/>
          </a:xfrm>
        </p:grpSpPr>
        <p:sp>
          <p:nvSpPr>
            <p:cNvPr id="26" name="Rectangle 25"/>
            <p:cNvSpPr/>
            <p:nvPr/>
          </p:nvSpPr>
          <p:spPr>
            <a:xfrm>
              <a:off x="601524" y="4172461"/>
              <a:ext cx="1654191" cy="20796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746184" y="4123544"/>
              <a:ext cx="273598" cy="2735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139297" y="4123544"/>
              <a:ext cx="273598" cy="27359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505177" y="4125550"/>
              <a:ext cx="273598" cy="27359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877311" y="4127556"/>
              <a:ext cx="273598" cy="2735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814212" y="5253869"/>
            <a:ext cx="1654191" cy="277610"/>
            <a:chOff x="2675459" y="4124654"/>
            <a:chExt cx="1654191" cy="277610"/>
          </a:xfrm>
        </p:grpSpPr>
        <p:sp>
          <p:nvSpPr>
            <p:cNvPr id="32" name="Rectangle 31"/>
            <p:cNvSpPr/>
            <p:nvPr/>
          </p:nvSpPr>
          <p:spPr>
            <a:xfrm>
              <a:off x="2675459" y="4172461"/>
              <a:ext cx="1654191" cy="20796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803410" y="4124654"/>
              <a:ext cx="273598" cy="2735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196523" y="4124654"/>
              <a:ext cx="273598" cy="27359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562403" y="4126660"/>
              <a:ext cx="273598" cy="27359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934537" y="4128666"/>
              <a:ext cx="273598" cy="2735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Multiply 36"/>
          <p:cNvSpPr/>
          <p:nvPr/>
        </p:nvSpPr>
        <p:spPr>
          <a:xfrm>
            <a:off x="1837925" y="4586908"/>
            <a:ext cx="1612889" cy="1179958"/>
          </a:xfrm>
          <a:prstGeom prst="mathMultiply">
            <a:avLst>
              <a:gd name="adj1" fmla="val 1643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763263" y="6197772"/>
            <a:ext cx="1654191" cy="277610"/>
            <a:chOff x="601524" y="4123544"/>
            <a:chExt cx="1654191" cy="277610"/>
          </a:xfrm>
        </p:grpSpPr>
        <p:sp>
          <p:nvSpPr>
            <p:cNvPr id="39" name="Rectangle 38"/>
            <p:cNvSpPr/>
            <p:nvPr/>
          </p:nvSpPr>
          <p:spPr>
            <a:xfrm>
              <a:off x="601524" y="4172461"/>
              <a:ext cx="1654191" cy="20796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46184" y="4123544"/>
              <a:ext cx="273598" cy="2735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139297" y="4123544"/>
              <a:ext cx="273598" cy="27359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505177" y="4125550"/>
              <a:ext cx="273598" cy="27359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877311" y="4127556"/>
              <a:ext cx="273598" cy="2735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37198" y="6198882"/>
            <a:ext cx="1654191" cy="277610"/>
            <a:chOff x="2675459" y="4124654"/>
            <a:chExt cx="1654191" cy="277610"/>
          </a:xfrm>
        </p:grpSpPr>
        <p:sp>
          <p:nvSpPr>
            <p:cNvPr id="45" name="Rectangle 44"/>
            <p:cNvSpPr/>
            <p:nvPr/>
          </p:nvSpPr>
          <p:spPr>
            <a:xfrm>
              <a:off x="2675459" y="4172461"/>
              <a:ext cx="1654191" cy="207969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803410" y="4124654"/>
              <a:ext cx="273598" cy="27359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196523" y="4124654"/>
              <a:ext cx="273598" cy="27359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562403" y="4126660"/>
              <a:ext cx="273598" cy="273598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934537" y="4128666"/>
              <a:ext cx="273598" cy="27359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958050" y="57893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Locus A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84902" y="5789341"/>
            <a:ext cx="9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Locus Z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973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2120"/>
            <a:ext cx="8229600" cy="4790147"/>
          </a:xfrm>
        </p:spPr>
        <p:txBody>
          <a:bodyPr>
            <a:normAutofit/>
          </a:bodyPr>
          <a:lstStyle/>
          <a:p>
            <a:r>
              <a:rPr lang="en-US" dirty="0" smtClean="0"/>
              <a:t>De novo RAD assembly can be problematic for </a:t>
            </a:r>
            <a:r>
              <a:rPr lang="en-US" i="1" dirty="0" err="1" smtClean="0"/>
              <a:t>Littorina</a:t>
            </a:r>
            <a:r>
              <a:rPr lang="en-US" i="1" dirty="0" smtClean="0"/>
              <a:t> </a:t>
            </a:r>
            <a:r>
              <a:rPr lang="en-US" i="1" dirty="0" err="1" smtClean="0"/>
              <a:t>saxatilis</a:t>
            </a:r>
            <a:r>
              <a:rPr lang="en-US" i="1" dirty="0"/>
              <a:t> </a:t>
            </a:r>
            <a:r>
              <a:rPr lang="en-US" dirty="0" smtClean="0"/>
              <a:t>and null alleles make things worse!</a:t>
            </a:r>
            <a:endParaRPr lang="en-US" dirty="0" smtClean="0"/>
          </a:p>
          <a:p>
            <a:r>
              <a:rPr lang="en-US" dirty="0" smtClean="0"/>
              <a:t>Our top-down approach has identified </a:t>
            </a:r>
            <a:r>
              <a:rPr lang="en-US" dirty="0" smtClean="0">
                <a:solidFill>
                  <a:srgbClr val="FF0000"/>
                </a:solidFill>
              </a:rPr>
              <a:t>loci</a:t>
            </a:r>
            <a:r>
              <a:rPr lang="en-US" dirty="0" smtClean="0"/>
              <a:t> under parallel selection, </a:t>
            </a:r>
            <a:r>
              <a:rPr lang="en-US" dirty="0" smtClean="0">
                <a:solidFill>
                  <a:srgbClr val="FF0000"/>
                </a:solidFill>
              </a:rPr>
              <a:t>loci</a:t>
            </a:r>
            <a:r>
              <a:rPr lang="en-US" dirty="0" smtClean="0"/>
              <a:t> associated with ecotype </a:t>
            </a:r>
            <a:r>
              <a:rPr lang="en-US" dirty="0" smtClean="0">
                <a:solidFill>
                  <a:srgbClr val="A6A6A6"/>
                </a:solidFill>
              </a:rPr>
              <a:t>and loci associated with phenotype</a:t>
            </a:r>
          </a:p>
          <a:p>
            <a:r>
              <a:rPr lang="en-US" dirty="0" smtClean="0"/>
              <a:t>The next step is to try use these loci to identify the genes that may be involved in ecotype formation</a:t>
            </a:r>
          </a:p>
        </p:txBody>
      </p:sp>
    </p:spTree>
    <p:extLst>
      <p:ext uri="{BB962C8B-B14F-4D97-AF65-F5344CB8AC3E}">
        <p14:creationId xmlns:p14="http://schemas.microsoft.com/office/powerpoint/2010/main" val="9769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619" y="4293189"/>
            <a:ext cx="8229600" cy="123693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Valuable assistance:</a:t>
            </a:r>
          </a:p>
          <a:p>
            <a:r>
              <a:rPr lang="en-US" dirty="0" err="1" smtClean="0"/>
              <a:t>Anja</a:t>
            </a:r>
            <a:r>
              <a:rPr lang="en-US" dirty="0" smtClean="0"/>
              <a:t> </a:t>
            </a:r>
            <a:r>
              <a:rPr lang="en-US" dirty="0" err="1" smtClean="0"/>
              <a:t>Westram</a:t>
            </a:r>
            <a:endParaRPr lang="en-US" dirty="0" smtClean="0"/>
          </a:p>
          <a:p>
            <a:r>
              <a:rPr lang="en-US" dirty="0" smtClean="0"/>
              <a:t>Kevin Keenan</a:t>
            </a:r>
          </a:p>
          <a:p>
            <a:r>
              <a:rPr lang="en-US" dirty="0" smtClean="0"/>
              <a:t>Petri </a:t>
            </a:r>
            <a:r>
              <a:rPr lang="en-US" dirty="0" err="1" smtClean="0"/>
              <a:t>Kemppainen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IMG_38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76814" y="1613390"/>
            <a:ext cx="2460864" cy="1845648"/>
          </a:xfrm>
          <a:prstGeom prst="rect">
            <a:avLst/>
          </a:prstGeom>
        </p:spPr>
      </p:pic>
      <p:pic>
        <p:nvPicPr>
          <p:cNvPr id="5" name="Picture 4" descr="carl_and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89" y="1321907"/>
            <a:ext cx="1922567" cy="2106084"/>
          </a:xfrm>
          <a:prstGeom prst="rect">
            <a:avLst/>
          </a:prstGeom>
        </p:spPr>
      </p:pic>
      <p:pic>
        <p:nvPicPr>
          <p:cNvPr id="6" name="Picture 5" descr="marinapanov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8" y="1337263"/>
            <a:ext cx="1816280" cy="2105234"/>
          </a:xfrm>
          <a:prstGeom prst="rect">
            <a:avLst/>
          </a:prstGeom>
        </p:spPr>
      </p:pic>
      <p:pic>
        <p:nvPicPr>
          <p:cNvPr id="7" name="Picture 6" descr="kerst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95" y="1324694"/>
            <a:ext cx="1441822" cy="20447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0428" y="3811233"/>
            <a:ext cx="18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Marina </a:t>
            </a:r>
            <a:r>
              <a:rPr lang="en-US" dirty="0" err="1" smtClean="0">
                <a:latin typeface="Gill Sans Light"/>
                <a:cs typeface="Gill Sans Light"/>
              </a:rPr>
              <a:t>Panova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0089" y="3811233"/>
            <a:ext cx="192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Carl André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7295" y="3672734"/>
            <a:ext cx="144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Kerstin </a:t>
            </a:r>
            <a:r>
              <a:rPr lang="en-US" dirty="0" err="1" smtClean="0">
                <a:latin typeface="Gill Sans Light"/>
                <a:cs typeface="Gill Sans Light"/>
              </a:rPr>
              <a:t>Johannesson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4422" y="3811233"/>
            <a:ext cx="184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Roger Butlin</a:t>
            </a:r>
            <a:endParaRPr lang="en-US" dirty="0">
              <a:latin typeface="Gill Sans Light"/>
              <a:cs typeface="Gill Sans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198019" y="4460572"/>
            <a:ext cx="4394200" cy="618067"/>
            <a:chOff x="4749800" y="5858933"/>
            <a:chExt cx="4394200" cy="618067"/>
          </a:xfrm>
        </p:grpSpPr>
        <p:sp>
          <p:nvSpPr>
            <p:cNvPr id="13" name="Rectangle 12"/>
            <p:cNvSpPr/>
            <p:nvPr/>
          </p:nvSpPr>
          <p:spPr>
            <a:xfrm>
              <a:off x="4749800" y="5858933"/>
              <a:ext cx="4394200" cy="618067"/>
            </a:xfrm>
            <a:prstGeom prst="rect">
              <a:avLst/>
            </a:prstGeom>
            <a:solidFill>
              <a:srgbClr val="2A50CD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1280955_LO_CeMEBeng_leftNEG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761" y="5927802"/>
              <a:ext cx="4254527" cy="483469"/>
            </a:xfrm>
            <a:prstGeom prst="rect">
              <a:avLst/>
            </a:prstGeom>
          </p:spPr>
        </p:pic>
      </p:grpSp>
      <p:pic>
        <p:nvPicPr>
          <p:cNvPr id="15" name="Picture 14" descr="CeMEB_ima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0123"/>
            <a:ext cx="9144000" cy="13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4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Wave-type </a:t>
            </a:r>
            <a:r>
              <a:rPr lang="en-US" dirty="0" err="1" smtClean="0"/>
              <a:t>colour</a:t>
            </a:r>
            <a:r>
              <a:rPr lang="en-US" dirty="0" smtClean="0"/>
              <a:t> phenotypes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014596" cy="11357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Association tests using binomial GLMs.</a:t>
            </a:r>
          </a:p>
          <a:p>
            <a:r>
              <a:rPr lang="en-US" dirty="0" smtClean="0"/>
              <a:t>Loci above 99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quantile</a:t>
            </a:r>
            <a:r>
              <a:rPr lang="en-US" dirty="0" smtClean="0"/>
              <a:t> of PVE.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83339" y="3008161"/>
            <a:ext cx="101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17 loci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83339" y="4283442"/>
            <a:ext cx="101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12 loci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83339" y="5543660"/>
            <a:ext cx="101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17 loci</a:t>
            </a:r>
            <a:endParaRPr lang="en-US" sz="2400" dirty="0">
              <a:latin typeface="Gill Sans"/>
              <a:cs typeface="Gill Sans"/>
            </a:endParaRPr>
          </a:p>
        </p:txBody>
      </p:sp>
      <p:pic>
        <p:nvPicPr>
          <p:cNvPr id="8" name="Picture 7" descr="spotted_sn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99" y="2671396"/>
            <a:ext cx="855385" cy="1016375"/>
          </a:xfrm>
          <a:prstGeom prst="rect">
            <a:avLst/>
          </a:prstGeom>
        </p:spPr>
      </p:pic>
      <p:pic>
        <p:nvPicPr>
          <p:cNvPr id="9" name="Picture 8" descr="white_sna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55" y="5329003"/>
            <a:ext cx="703450" cy="864214"/>
          </a:xfrm>
          <a:prstGeom prst="rect">
            <a:avLst/>
          </a:prstGeom>
        </p:spPr>
      </p:pic>
      <p:pic>
        <p:nvPicPr>
          <p:cNvPr id="10" name="Picture 9" descr="dark_sn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156" y="2741876"/>
            <a:ext cx="808648" cy="945895"/>
          </a:xfrm>
          <a:prstGeom prst="rect">
            <a:avLst/>
          </a:prstGeom>
        </p:spPr>
      </p:pic>
      <p:pic>
        <p:nvPicPr>
          <p:cNvPr id="11" name="Picture 10" descr="banded_snai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78" y="3921231"/>
            <a:ext cx="885805" cy="1054952"/>
          </a:xfrm>
          <a:prstGeom prst="rect">
            <a:avLst/>
          </a:prstGeom>
        </p:spPr>
      </p:pic>
      <p:pic>
        <p:nvPicPr>
          <p:cNvPr id="12" name="Picture 11" descr="dark_sn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67" y="3921231"/>
            <a:ext cx="808648" cy="945895"/>
          </a:xfrm>
          <a:prstGeom prst="rect">
            <a:avLst/>
          </a:prstGeom>
        </p:spPr>
      </p:pic>
      <p:pic>
        <p:nvPicPr>
          <p:cNvPr id="13" name="Picture 12" descr="dark_sn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67" y="5316549"/>
            <a:ext cx="808648" cy="945895"/>
          </a:xfrm>
          <a:prstGeom prst="rect">
            <a:avLst/>
          </a:prstGeom>
        </p:spPr>
      </p:pic>
      <p:pic>
        <p:nvPicPr>
          <p:cNvPr id="14" name="Picture 13" descr="binomial_pheno_assoc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26" y="2606973"/>
            <a:ext cx="3800902" cy="37575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04626" y="2671396"/>
            <a:ext cx="3878713" cy="1249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04626" y="3921231"/>
            <a:ext cx="3878713" cy="1249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04626" y="5114724"/>
            <a:ext cx="3878713" cy="124983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 loci: reference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reads to a reference genome</a:t>
            </a:r>
          </a:p>
          <a:p>
            <a:r>
              <a:rPr lang="en-US" dirty="0" smtClean="0"/>
              <a:t>Identify RAD loci and call SNPs</a:t>
            </a:r>
          </a:p>
          <a:p>
            <a:r>
              <a:rPr lang="en-US" dirty="0" smtClean="0"/>
              <a:t>Simple!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110074" y="3860149"/>
            <a:ext cx="6735704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533408" y="3946695"/>
            <a:ext cx="649111" cy="150519"/>
            <a:chOff x="1298223" y="3153361"/>
            <a:chExt cx="649111" cy="15051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33408" y="4194737"/>
            <a:ext cx="649111" cy="150519"/>
            <a:chOff x="1298223" y="3153361"/>
            <a:chExt cx="649111" cy="150519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33408" y="4442779"/>
            <a:ext cx="649111" cy="150519"/>
            <a:chOff x="1298223" y="3153361"/>
            <a:chExt cx="649111" cy="15051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33408" y="4690821"/>
            <a:ext cx="649111" cy="150519"/>
            <a:chOff x="1298223" y="3153361"/>
            <a:chExt cx="649111" cy="15051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33408" y="4938863"/>
            <a:ext cx="649111" cy="150519"/>
            <a:chOff x="1298223" y="3153361"/>
            <a:chExt cx="649111" cy="150519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33408" y="5186905"/>
            <a:ext cx="649111" cy="150519"/>
            <a:chOff x="1298223" y="3153361"/>
            <a:chExt cx="649111" cy="150519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33408" y="5434947"/>
            <a:ext cx="649111" cy="150519"/>
            <a:chOff x="1298223" y="3153361"/>
            <a:chExt cx="649111" cy="150519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63808" y="3953905"/>
            <a:ext cx="649111" cy="150519"/>
            <a:chOff x="1298223" y="3153361"/>
            <a:chExt cx="649111" cy="15051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63808" y="4201947"/>
            <a:ext cx="649111" cy="150519"/>
            <a:chOff x="1298223" y="3153361"/>
            <a:chExt cx="649111" cy="150519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63808" y="4449989"/>
            <a:ext cx="649111" cy="150519"/>
            <a:chOff x="1298223" y="3153361"/>
            <a:chExt cx="649111" cy="150519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17068" y="3973630"/>
            <a:ext cx="649111" cy="150519"/>
            <a:chOff x="1298223" y="3153361"/>
            <a:chExt cx="649111" cy="150519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317068" y="4221672"/>
            <a:ext cx="649111" cy="150519"/>
            <a:chOff x="1298223" y="3153361"/>
            <a:chExt cx="649111" cy="150519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17068" y="4469714"/>
            <a:ext cx="649111" cy="150519"/>
            <a:chOff x="1298223" y="3153361"/>
            <a:chExt cx="649111" cy="150519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317068" y="4717756"/>
            <a:ext cx="649111" cy="150519"/>
            <a:chOff x="1298223" y="3153361"/>
            <a:chExt cx="649111" cy="150519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17068" y="4965798"/>
            <a:ext cx="649111" cy="150519"/>
            <a:chOff x="1298223" y="3153361"/>
            <a:chExt cx="649111" cy="150519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317068" y="5213840"/>
            <a:ext cx="649111" cy="150519"/>
            <a:chOff x="1298223" y="3153361"/>
            <a:chExt cx="649111" cy="150519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317068" y="5461882"/>
            <a:ext cx="649111" cy="150519"/>
            <a:chOff x="1298223" y="3153361"/>
            <a:chExt cx="649111" cy="150519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317068" y="5744758"/>
            <a:ext cx="649111" cy="150519"/>
            <a:chOff x="1298223" y="3153361"/>
            <a:chExt cx="649111" cy="150519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196667" y="4012921"/>
            <a:ext cx="649111" cy="150519"/>
            <a:chOff x="1298223" y="3153361"/>
            <a:chExt cx="649111" cy="150519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196667" y="4260963"/>
            <a:ext cx="649111" cy="150519"/>
            <a:chOff x="1298223" y="3153361"/>
            <a:chExt cx="649111" cy="150519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196667" y="4509005"/>
            <a:ext cx="649111" cy="150519"/>
            <a:chOff x="1298223" y="3153361"/>
            <a:chExt cx="649111" cy="150519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96667" y="4757047"/>
            <a:ext cx="649111" cy="150519"/>
            <a:chOff x="1298223" y="3153361"/>
            <a:chExt cx="649111" cy="150519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196667" y="5005089"/>
            <a:ext cx="649111" cy="150519"/>
            <a:chOff x="1298223" y="3153361"/>
            <a:chExt cx="649111" cy="150519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196667" y="5253131"/>
            <a:ext cx="649111" cy="150519"/>
            <a:chOff x="1298223" y="3153361"/>
            <a:chExt cx="649111" cy="150519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196667" y="5501173"/>
            <a:ext cx="649111" cy="150519"/>
            <a:chOff x="1298223" y="3153361"/>
            <a:chExt cx="649111" cy="150519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401703" y="3431538"/>
            <a:ext cx="89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Locus A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3360326" y="3431538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Locus B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224874" y="3431538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Locus C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6986677" y="3431538"/>
            <a:ext cx="90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Locus D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65963" y="3899367"/>
            <a:ext cx="5892377" cy="2037926"/>
            <a:chOff x="1865963" y="3899367"/>
            <a:chExt cx="5892377" cy="2037926"/>
          </a:xfrm>
        </p:grpSpPr>
        <p:sp>
          <p:nvSpPr>
            <p:cNvPr id="4" name="Diamond 3"/>
            <p:cNvSpPr/>
            <p:nvPr/>
          </p:nvSpPr>
          <p:spPr>
            <a:xfrm>
              <a:off x="1865963" y="5401776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Diamond 97"/>
            <p:cNvSpPr/>
            <p:nvPr/>
          </p:nvSpPr>
          <p:spPr>
            <a:xfrm>
              <a:off x="1865963" y="5154515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Diamond 98"/>
            <p:cNvSpPr/>
            <p:nvPr/>
          </p:nvSpPr>
          <p:spPr>
            <a:xfrm>
              <a:off x="1865963" y="4900520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Diamond 99"/>
            <p:cNvSpPr/>
            <p:nvPr/>
          </p:nvSpPr>
          <p:spPr>
            <a:xfrm>
              <a:off x="1865963" y="4637106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865963" y="4394667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Diamond 101"/>
            <p:cNvSpPr/>
            <p:nvPr/>
          </p:nvSpPr>
          <p:spPr>
            <a:xfrm>
              <a:off x="1865963" y="4158173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Diamond 102"/>
            <p:cNvSpPr/>
            <p:nvPr/>
          </p:nvSpPr>
          <p:spPr>
            <a:xfrm>
              <a:off x="1865963" y="3899367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3793132" y="4411482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3793132" y="4175344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3793132" y="3934497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Diamond 106"/>
            <p:cNvSpPr/>
            <p:nvPr/>
          </p:nvSpPr>
          <p:spPr>
            <a:xfrm>
              <a:off x="5631002" y="3928889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Diamond 107"/>
            <p:cNvSpPr/>
            <p:nvPr/>
          </p:nvSpPr>
          <p:spPr>
            <a:xfrm>
              <a:off x="5631002" y="4186627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Diamond 108"/>
            <p:cNvSpPr/>
            <p:nvPr/>
          </p:nvSpPr>
          <p:spPr>
            <a:xfrm>
              <a:off x="5631002" y="4442779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Diamond 113"/>
            <p:cNvSpPr/>
            <p:nvPr/>
          </p:nvSpPr>
          <p:spPr>
            <a:xfrm>
              <a:off x="5631002" y="4692629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5631002" y="4954162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Diamond 115"/>
            <p:cNvSpPr/>
            <p:nvPr/>
          </p:nvSpPr>
          <p:spPr>
            <a:xfrm>
              <a:off x="5631002" y="5213840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Diamond 116"/>
            <p:cNvSpPr/>
            <p:nvPr/>
          </p:nvSpPr>
          <p:spPr>
            <a:xfrm>
              <a:off x="5631002" y="5459157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Diamond 117"/>
            <p:cNvSpPr/>
            <p:nvPr/>
          </p:nvSpPr>
          <p:spPr>
            <a:xfrm>
              <a:off x="5637381" y="5702742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Diamond 118"/>
            <p:cNvSpPr/>
            <p:nvPr/>
          </p:nvSpPr>
          <p:spPr>
            <a:xfrm>
              <a:off x="7510844" y="3979938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Diamond 119"/>
            <p:cNvSpPr/>
            <p:nvPr/>
          </p:nvSpPr>
          <p:spPr>
            <a:xfrm>
              <a:off x="7510844" y="4242545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Diamond 120"/>
            <p:cNvSpPr/>
            <p:nvPr/>
          </p:nvSpPr>
          <p:spPr>
            <a:xfrm>
              <a:off x="7511866" y="4502957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Diamond 123"/>
            <p:cNvSpPr/>
            <p:nvPr/>
          </p:nvSpPr>
          <p:spPr>
            <a:xfrm>
              <a:off x="7511866" y="5212910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Diamond 124"/>
            <p:cNvSpPr/>
            <p:nvPr/>
          </p:nvSpPr>
          <p:spPr>
            <a:xfrm>
              <a:off x="7511866" y="4973537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Diamond 125"/>
            <p:cNvSpPr/>
            <p:nvPr/>
          </p:nvSpPr>
          <p:spPr>
            <a:xfrm>
              <a:off x="7511866" y="4719542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Diamond 126"/>
            <p:cNvSpPr/>
            <p:nvPr/>
          </p:nvSpPr>
          <p:spPr>
            <a:xfrm>
              <a:off x="7511866" y="5482585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433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Ecotype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2121"/>
            <a:ext cx="8229600" cy="1371994"/>
          </a:xfrm>
        </p:spPr>
        <p:txBody>
          <a:bodyPr>
            <a:normAutofit/>
          </a:bodyPr>
          <a:lstStyle/>
          <a:p>
            <a:r>
              <a:rPr lang="en-US" dirty="0" smtClean="0"/>
              <a:t>289_0.24 with 11 loci also contributes strongly to ecotype difference</a:t>
            </a:r>
            <a:endParaRPr lang="en-US" dirty="0"/>
          </a:p>
        </p:txBody>
      </p:sp>
      <p:pic>
        <p:nvPicPr>
          <p:cNvPr id="8" name="Picture 7" descr="274_clus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14147" b="17564"/>
          <a:stretch/>
        </p:blipFill>
        <p:spPr>
          <a:xfrm>
            <a:off x="173457" y="2598981"/>
            <a:ext cx="2352419" cy="2756034"/>
          </a:xfrm>
          <a:prstGeom prst="rect">
            <a:avLst/>
          </a:prstGeom>
        </p:spPr>
      </p:pic>
      <p:pic>
        <p:nvPicPr>
          <p:cNvPr id="12" name="Picture 11" descr="wa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560" y="4550915"/>
            <a:ext cx="355686" cy="387143"/>
          </a:xfrm>
          <a:prstGeom prst="rect">
            <a:avLst/>
          </a:prstGeom>
        </p:spPr>
      </p:pic>
      <p:pic>
        <p:nvPicPr>
          <p:cNvPr id="13" name="Picture 12" descr="cra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59" y="3023892"/>
            <a:ext cx="504781" cy="6258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1537" y="5817878"/>
            <a:ext cx="7850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ill Sans Light"/>
                <a:cs typeface="Gill Sans Light"/>
              </a:rPr>
              <a:t>No shared outliers but 6 of the 11 loci are outliers on at least one island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4" name="Picture 3" descr="289_cluster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1" r="18105" b="11994"/>
          <a:stretch/>
        </p:blipFill>
        <p:spPr>
          <a:xfrm>
            <a:off x="173456" y="2598981"/>
            <a:ext cx="2298371" cy="2756034"/>
          </a:xfrm>
          <a:prstGeom prst="rect">
            <a:avLst/>
          </a:prstGeom>
        </p:spPr>
      </p:pic>
      <p:pic>
        <p:nvPicPr>
          <p:cNvPr id="5" name="Picture 4" descr="289_PCA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62" y="2701086"/>
            <a:ext cx="3386279" cy="2653929"/>
          </a:xfrm>
          <a:prstGeom prst="rect">
            <a:avLst/>
          </a:prstGeom>
        </p:spPr>
      </p:pic>
      <p:pic>
        <p:nvPicPr>
          <p:cNvPr id="6" name="Picture 5" descr="289_genotype_til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41" y="2450371"/>
            <a:ext cx="2872941" cy="32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90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null alleles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40955"/>
            <a:ext cx="4368800" cy="345439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HWE </a:t>
            </a:r>
            <a:r>
              <a:rPr lang="en-US" dirty="0" smtClean="0"/>
              <a:t>to estimate frequency of null alleles</a:t>
            </a:r>
          </a:p>
          <a:p>
            <a:pPr lvl="1"/>
            <a:r>
              <a:rPr lang="en-US" dirty="0" smtClean="0"/>
              <a:t>Correct observed allele frequencies and downstream estimates – i.e. </a:t>
            </a:r>
            <a:r>
              <a:rPr lang="en-US" i="1" dirty="0" smtClean="0"/>
              <a:t>F</a:t>
            </a:r>
            <a:r>
              <a:rPr lang="en-US" i="1" baseline="-25000" dirty="0" smtClean="0"/>
              <a:t>ST</a:t>
            </a:r>
            <a:endParaRPr lang="en-US" i="1" baseline="-25000" dirty="0"/>
          </a:p>
        </p:txBody>
      </p:sp>
      <p:pic>
        <p:nvPicPr>
          <p:cNvPr id="7" name="Picture 6" descr="fst_correction_correlatio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540000"/>
            <a:ext cx="3798455" cy="3890818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8290" y="1446819"/>
            <a:ext cx="8018510" cy="1245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 established method for RADs</a:t>
            </a:r>
          </a:p>
          <a:p>
            <a:r>
              <a:rPr lang="en-US" dirty="0" smtClean="0"/>
              <a:t>Implemented 2 microsatellite methods</a:t>
            </a:r>
          </a:p>
        </p:txBody>
      </p:sp>
    </p:spTree>
    <p:extLst>
      <p:ext uri="{BB962C8B-B14F-4D97-AF65-F5344CB8AC3E}">
        <p14:creationId xmlns:p14="http://schemas.microsoft.com/office/powerpoint/2010/main" val="68055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627190" y="2520698"/>
            <a:ext cx="4262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SemiBold"/>
                <a:cs typeface="Gill Sans SemiBold"/>
              </a:rPr>
              <a:t>Boulder</a:t>
            </a:r>
            <a:endParaRPr lang="en-US" sz="2000" dirty="0">
              <a:latin typeface="Gill Sans SemiBold"/>
              <a:cs typeface="Gill Sans Semi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2897" y="2520698"/>
            <a:ext cx="4274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SemiBold"/>
                <a:cs typeface="Gill Sans SemiBold"/>
              </a:rPr>
              <a:t>Cliff</a:t>
            </a:r>
            <a:endParaRPr lang="en-US" sz="2000" dirty="0">
              <a:latin typeface="Gill Sans SemiBold"/>
              <a:cs typeface="Gill Sans SemiBol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Swedish ecotypes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2121"/>
            <a:ext cx="5960827" cy="108735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Divergence </a:t>
            </a:r>
            <a:r>
              <a:rPr lang="en-US" dirty="0" smtClean="0"/>
              <a:t>between cliffs and boulder habitat – Western Sweden</a:t>
            </a:r>
            <a:endParaRPr lang="en-US" dirty="0"/>
          </a:p>
        </p:txBody>
      </p:sp>
      <p:pic>
        <p:nvPicPr>
          <p:cNvPr id="4" name="Picture 3" descr="IMG_415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89" y="2920808"/>
            <a:ext cx="4262291" cy="3196718"/>
          </a:xfrm>
          <a:prstGeom prst="rect">
            <a:avLst/>
          </a:prstGeom>
        </p:spPr>
      </p:pic>
      <p:pic>
        <p:nvPicPr>
          <p:cNvPr id="5" name="Picture 4" descr="IMG_415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7" y="2920808"/>
            <a:ext cx="4274293" cy="32057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97844" y="2630269"/>
            <a:ext cx="2837199" cy="4059138"/>
            <a:chOff x="5607847" y="1940855"/>
            <a:chExt cx="2837199" cy="4059138"/>
          </a:xfrm>
        </p:grpSpPr>
        <p:sp>
          <p:nvSpPr>
            <p:cNvPr id="7" name="Rounded Rectangle 6"/>
            <p:cNvSpPr/>
            <p:nvPr/>
          </p:nvSpPr>
          <p:spPr>
            <a:xfrm>
              <a:off x="5607847" y="1940855"/>
              <a:ext cx="2837199" cy="40591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7" descr="crab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676" y="2638238"/>
              <a:ext cx="1309273" cy="16232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44393" y="1991899"/>
              <a:ext cx="21747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CRAB ECOTYPE</a:t>
              </a:r>
            </a:p>
            <a:p>
              <a:pPr algn="ctr"/>
              <a:r>
                <a:rPr lang="en-US" sz="2000" b="1" dirty="0" smtClean="0"/>
                <a:t>(AKA SHELTERED)</a:t>
              </a:r>
              <a:endParaRPr lang="en-US" sz="2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58983" y="4184315"/>
              <a:ext cx="240436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Boulder habitat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Crab predation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Larger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Thicker shell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Less bold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96717" y="2630269"/>
            <a:ext cx="2837199" cy="4059138"/>
            <a:chOff x="1415510" y="2009650"/>
            <a:chExt cx="2837199" cy="4059138"/>
          </a:xfrm>
        </p:grpSpPr>
        <p:sp>
          <p:nvSpPr>
            <p:cNvPr id="12" name="Rounded Rectangle 11"/>
            <p:cNvSpPr/>
            <p:nvPr/>
          </p:nvSpPr>
          <p:spPr>
            <a:xfrm>
              <a:off x="1415510" y="2009650"/>
              <a:ext cx="2837199" cy="40591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52056" y="2060694"/>
              <a:ext cx="21747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WAVE ECOTYPE</a:t>
              </a:r>
            </a:p>
            <a:p>
              <a:pPr algn="ctr"/>
              <a:r>
                <a:rPr lang="en-US" sz="2000" b="1" dirty="0" smtClean="0"/>
                <a:t>(AKA EXPOSED)</a:t>
              </a:r>
              <a:endParaRPr lang="en-US" sz="2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6646" y="4184315"/>
              <a:ext cx="240436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Cliff habitat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Wave action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Smaller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Thinner shell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sz="2000" dirty="0" smtClean="0">
                  <a:latin typeface="Gill Sans Light"/>
                  <a:cs typeface="Gill Sans Light"/>
                </a:rPr>
                <a:t>Bold</a:t>
              </a:r>
            </a:p>
          </p:txBody>
        </p:sp>
        <p:pic>
          <p:nvPicPr>
            <p:cNvPr id="15" name="Picture 14" descr="wave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2476" y="3041472"/>
              <a:ext cx="922558" cy="1004150"/>
            </a:xfrm>
            <a:prstGeom prst="rect">
              <a:avLst/>
            </a:prstGeom>
          </p:spPr>
        </p:pic>
      </p:grpSp>
      <p:pic>
        <p:nvPicPr>
          <p:cNvPr id="16" name="Picture 15" descr="Europe_with_Tjarno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0" t="20221" r="10338"/>
          <a:stretch/>
        </p:blipFill>
        <p:spPr>
          <a:xfrm>
            <a:off x="6574620" y="274638"/>
            <a:ext cx="1678725" cy="213304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533946" y="689009"/>
            <a:ext cx="316314" cy="540399"/>
          </a:xfrm>
          <a:prstGeom prst="rect">
            <a:avLst/>
          </a:prstGeom>
          <a:noFill/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structuring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2121"/>
            <a:ext cx="8229600" cy="137199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Population structure not clear </a:t>
            </a:r>
            <a:r>
              <a:rPr lang="en-US" dirty="0" smtClean="0"/>
              <a:t>for non LD loci</a:t>
            </a:r>
          </a:p>
          <a:p>
            <a:r>
              <a:rPr lang="en-US" dirty="0" smtClean="0"/>
              <a:t>Strong LD loci show mixture of ecotype and population structure</a:t>
            </a:r>
            <a:endParaRPr lang="en-US" dirty="0"/>
          </a:p>
        </p:txBody>
      </p:sp>
      <p:pic>
        <p:nvPicPr>
          <p:cNvPr id="7" name="Picture 6" descr="PCA_loci_in_clust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21" y="2905491"/>
            <a:ext cx="3935950" cy="33166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7419" y="6400521"/>
            <a:ext cx="485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Discriminant analysis PCA with </a:t>
            </a:r>
            <a:r>
              <a:rPr lang="en-US" i="1" dirty="0" smtClean="0"/>
              <a:t>k</a:t>
            </a:r>
            <a:r>
              <a:rPr lang="en-US" dirty="0" smtClean="0"/>
              <a:t> means clustering </a:t>
            </a:r>
            <a:endParaRPr lang="en-US" dirty="0"/>
          </a:p>
        </p:txBody>
      </p:sp>
      <p:pic>
        <p:nvPicPr>
          <p:cNvPr id="5" name="Picture 4" descr="Non LD cluster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19" y="2905491"/>
            <a:ext cx="3935951" cy="33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9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evolution - </a:t>
            </a:r>
            <a:r>
              <a:rPr lang="en-US" i="1" dirty="0" err="1" smtClean="0"/>
              <a:t>Littorina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89642" cy="327343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Repeated, independent evolution </a:t>
            </a:r>
            <a:r>
              <a:rPr lang="en-US" dirty="0" smtClean="0"/>
              <a:t>of ecotypes in the face of parallel selection</a:t>
            </a:r>
          </a:p>
          <a:p>
            <a:r>
              <a:rPr lang="en-US" dirty="0" smtClean="0"/>
              <a:t>Are the same genes involved in parallel evolution on this small scale?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How </a:t>
            </a:r>
            <a:r>
              <a:rPr lang="en-US" dirty="0" smtClean="0">
                <a:solidFill>
                  <a:srgbClr val="3366FF"/>
                </a:solidFill>
              </a:rPr>
              <a:t>parallel is this parallelism? </a:t>
            </a:r>
            <a:endParaRPr lang="en-US" dirty="0">
              <a:solidFill>
                <a:srgbClr val="3366FF"/>
              </a:solidFill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944705" y="6381313"/>
            <a:ext cx="697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Gill Sans Light"/>
                <a:cs typeface="Gill Sans Light"/>
              </a:rPr>
              <a:t>Panova</a:t>
            </a:r>
            <a:r>
              <a:rPr lang="en-US" dirty="0" smtClean="0">
                <a:latin typeface="Gill Sans Light"/>
                <a:cs typeface="Gill Sans Light"/>
              </a:rPr>
              <a:t> et al (2006); </a:t>
            </a:r>
            <a:r>
              <a:rPr lang="en-US" dirty="0" err="1" smtClean="0">
                <a:latin typeface="Gill Sans Light"/>
                <a:cs typeface="Gill Sans Light"/>
              </a:rPr>
              <a:t>Makinen</a:t>
            </a:r>
            <a:r>
              <a:rPr lang="en-US" dirty="0" smtClean="0">
                <a:latin typeface="Gill Sans Light"/>
                <a:cs typeface="Gill Sans Light"/>
              </a:rPr>
              <a:t> et al (2008); </a:t>
            </a:r>
            <a:r>
              <a:rPr lang="en-US" dirty="0" err="1" smtClean="0">
                <a:latin typeface="Gill Sans Light"/>
                <a:cs typeface="Gill Sans Light"/>
              </a:rPr>
              <a:t>Johannesson</a:t>
            </a:r>
            <a:r>
              <a:rPr lang="en-US" dirty="0" smtClean="0">
                <a:latin typeface="Gill Sans Light"/>
                <a:cs typeface="Gill Sans Light"/>
              </a:rPr>
              <a:t> et al (2010)</a:t>
            </a:r>
            <a:endParaRPr lang="en-US" dirty="0">
              <a:latin typeface="Gill Sans Light"/>
              <a:cs typeface="Gill Sans Light"/>
            </a:endParaRPr>
          </a:p>
        </p:txBody>
      </p:sp>
      <p:pic>
        <p:nvPicPr>
          <p:cNvPr id="8" name="Picture 7" descr="wa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668" y="425589"/>
            <a:ext cx="693132" cy="754433"/>
          </a:xfrm>
          <a:prstGeom prst="rect">
            <a:avLst/>
          </a:prstGeom>
        </p:spPr>
      </p:pic>
      <p:pic>
        <p:nvPicPr>
          <p:cNvPr id="9" name="Picture 8" descr="cra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47" y="198080"/>
            <a:ext cx="983676" cy="1219558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107287" y="1463652"/>
            <a:ext cx="3995529" cy="4640937"/>
            <a:chOff x="5899853" y="1620440"/>
            <a:chExt cx="3995529" cy="4640937"/>
          </a:xfrm>
        </p:grpSpPr>
        <p:grpSp>
          <p:nvGrpSpPr>
            <p:cNvPr id="25" name="Group 24"/>
            <p:cNvGrpSpPr/>
            <p:nvPr/>
          </p:nvGrpSpPr>
          <p:grpSpPr>
            <a:xfrm>
              <a:off x="5899853" y="1620440"/>
              <a:ext cx="3995529" cy="4640937"/>
              <a:chOff x="5051124" y="1605091"/>
              <a:chExt cx="3995529" cy="4640937"/>
            </a:xfrm>
          </p:grpSpPr>
          <p:pic>
            <p:nvPicPr>
              <p:cNvPr id="5" name="Picture 4" descr="Screen Shot 2013-10-10 at 19.23.51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842" y="1717803"/>
                <a:ext cx="3314533" cy="391223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8326947" y="5168374"/>
                <a:ext cx="71970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Wave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Crab</a:t>
                </a:r>
                <a:endParaRPr lang="en-US" dirty="0"/>
              </a:p>
            </p:txBody>
          </p:sp>
          <p:pic>
            <p:nvPicPr>
              <p:cNvPr id="10" name="Picture 9" descr="crab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9594" y="3776748"/>
                <a:ext cx="583927" cy="723951"/>
              </a:xfrm>
              <a:prstGeom prst="rect">
                <a:avLst/>
              </a:prstGeom>
            </p:spPr>
          </p:pic>
          <p:pic>
            <p:nvPicPr>
              <p:cNvPr id="11" name="Picture 10" descr="wave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3924" y="2329042"/>
                <a:ext cx="411455" cy="447844"/>
              </a:xfrm>
              <a:prstGeom prst="rect">
                <a:avLst/>
              </a:prstGeom>
            </p:spPr>
          </p:pic>
          <p:pic>
            <p:nvPicPr>
              <p:cNvPr id="12" name="Picture 11" descr="crab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5667" y="3205197"/>
                <a:ext cx="583927" cy="723951"/>
              </a:xfrm>
              <a:prstGeom prst="rect">
                <a:avLst/>
              </a:prstGeom>
            </p:spPr>
          </p:pic>
          <p:pic>
            <p:nvPicPr>
              <p:cNvPr id="13" name="Picture 12" descr="wave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1124" y="2552964"/>
                <a:ext cx="411455" cy="447844"/>
              </a:xfrm>
              <a:prstGeom prst="rect">
                <a:avLst/>
              </a:prstGeom>
            </p:spPr>
          </p:pic>
          <p:pic>
            <p:nvPicPr>
              <p:cNvPr id="14" name="Picture 13" descr="wave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044" y="2633842"/>
                <a:ext cx="411455" cy="447844"/>
              </a:xfrm>
              <a:prstGeom prst="rect">
                <a:avLst/>
              </a:prstGeom>
            </p:spPr>
          </p:pic>
          <p:pic>
            <p:nvPicPr>
              <p:cNvPr id="15" name="Picture 14" descr="wave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779" y="2657368"/>
                <a:ext cx="411455" cy="447844"/>
              </a:xfrm>
              <a:prstGeom prst="rect">
                <a:avLst/>
              </a:prstGeom>
            </p:spPr>
          </p:pic>
          <p:pic>
            <p:nvPicPr>
              <p:cNvPr id="16" name="Picture 15" descr="wave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7589" y="2576490"/>
                <a:ext cx="411455" cy="447844"/>
              </a:xfrm>
              <a:prstGeom prst="rect">
                <a:avLst/>
              </a:prstGeom>
            </p:spPr>
          </p:pic>
          <p:pic>
            <p:nvPicPr>
              <p:cNvPr id="17" name="Picture 16" descr="crab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7080" y="4291123"/>
                <a:ext cx="583927" cy="723951"/>
              </a:xfrm>
              <a:prstGeom prst="rect">
                <a:avLst/>
              </a:prstGeom>
            </p:spPr>
          </p:pic>
          <p:pic>
            <p:nvPicPr>
              <p:cNvPr id="18" name="Picture 17" descr="crab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0499" y="3567172"/>
                <a:ext cx="583927" cy="723951"/>
              </a:xfrm>
              <a:prstGeom prst="rect">
                <a:avLst/>
              </a:prstGeom>
            </p:spPr>
          </p:pic>
          <p:pic>
            <p:nvPicPr>
              <p:cNvPr id="19" name="Picture 18" descr="crab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5625" y="1605091"/>
                <a:ext cx="583927" cy="723951"/>
              </a:xfrm>
              <a:prstGeom prst="rect">
                <a:avLst/>
              </a:prstGeom>
            </p:spPr>
          </p:pic>
          <p:pic>
            <p:nvPicPr>
              <p:cNvPr id="20" name="Picture 19" descr="wave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9525" y="5369677"/>
                <a:ext cx="411455" cy="447844"/>
              </a:xfrm>
              <a:prstGeom prst="rect">
                <a:avLst/>
              </a:prstGeom>
            </p:spPr>
          </p:pic>
          <p:pic>
            <p:nvPicPr>
              <p:cNvPr id="22" name="Picture 21" descr="crab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983" y="5522077"/>
                <a:ext cx="583927" cy="723951"/>
              </a:xfrm>
              <a:prstGeom prst="rect">
                <a:avLst/>
              </a:prstGeom>
            </p:spPr>
          </p:pic>
        </p:grpSp>
        <p:pic>
          <p:nvPicPr>
            <p:cNvPr id="21" name="Picture 20" descr="wav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7833" y="5089582"/>
              <a:ext cx="411455" cy="447844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8"/>
          <a:stretch/>
        </p:blipFill>
        <p:spPr>
          <a:xfrm>
            <a:off x="859257" y="4809920"/>
            <a:ext cx="2170896" cy="1458708"/>
          </a:xfrm>
          <a:prstGeom prst="rect">
            <a:avLst/>
          </a:prstGeom>
        </p:spPr>
      </p:pic>
      <p:pic>
        <p:nvPicPr>
          <p:cNvPr id="4" name="Picture 3" descr="genome_vi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27" y="4594156"/>
            <a:ext cx="1660840" cy="1660840"/>
          </a:xfrm>
          <a:prstGeom prst="rect">
            <a:avLst/>
          </a:prstGeom>
        </p:spPr>
      </p:pic>
      <p:pic>
        <p:nvPicPr>
          <p:cNvPr id="27" name="Picture 26" descr="cra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67" y="2701782"/>
            <a:ext cx="583927" cy="7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66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366FF"/>
                </a:solidFill>
              </a:rPr>
              <a:t>Top-down approach </a:t>
            </a:r>
            <a:r>
              <a:rPr lang="en-US" dirty="0" smtClean="0"/>
              <a:t>using </a:t>
            </a:r>
            <a:r>
              <a:rPr lang="en-US" dirty="0" smtClean="0">
                <a:solidFill>
                  <a:srgbClr val="FF6600"/>
                </a:solidFill>
              </a:rPr>
              <a:t>high throughput sequencing</a:t>
            </a:r>
            <a:r>
              <a:rPr lang="en-US" dirty="0" smtClean="0"/>
              <a:t> to identify:</a:t>
            </a:r>
            <a:endParaRPr lang="en-US" dirty="0"/>
          </a:p>
          <a:p>
            <a:pPr lvl="1"/>
            <a:r>
              <a:rPr lang="en-US" dirty="0" smtClean="0"/>
              <a:t>Loci experiencing positive parallel selection between ecotypes</a:t>
            </a:r>
          </a:p>
          <a:p>
            <a:pPr lvl="1"/>
            <a:r>
              <a:rPr lang="en-US" dirty="0" smtClean="0"/>
              <a:t>Loci strongly associated with ecotypes across islands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Loci strongly associated with phenotypic variation within ecotypes</a:t>
            </a:r>
          </a:p>
        </p:txBody>
      </p:sp>
      <p:pic>
        <p:nvPicPr>
          <p:cNvPr id="4" name="Picture 3" descr="wav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2" y="5026034"/>
            <a:ext cx="693132" cy="754433"/>
          </a:xfrm>
          <a:prstGeom prst="rect">
            <a:avLst/>
          </a:prstGeom>
        </p:spPr>
      </p:pic>
      <p:pic>
        <p:nvPicPr>
          <p:cNvPr id="5" name="Picture 4" descr="cra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51" y="4798525"/>
            <a:ext cx="983676" cy="12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2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sampling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of sites</a:t>
            </a:r>
          </a:p>
          <a:p>
            <a:r>
              <a:rPr lang="en-US" dirty="0" smtClean="0"/>
              <a:t>Numbers of individuals</a:t>
            </a:r>
          </a:p>
          <a:p>
            <a:r>
              <a:rPr lang="en-US" dirty="0" smtClean="0"/>
              <a:t>General design</a:t>
            </a:r>
            <a:endParaRPr lang="en-US" dirty="0"/>
          </a:p>
        </p:txBody>
      </p:sp>
      <p:pic>
        <p:nvPicPr>
          <p:cNvPr id="4" name="Picture 3" descr="Screen Shot 2013-10-10 at 17.12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2625" r="17286" b="11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38807" y="2695786"/>
            <a:ext cx="80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"/>
                <a:cs typeface="Gill Sans"/>
              </a:rPr>
              <a:t>Saltö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78031" y="5245770"/>
            <a:ext cx="101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"/>
                <a:cs typeface="Gill Sans"/>
              </a:rPr>
              <a:t>Ramsö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4994" y="3031252"/>
            <a:ext cx="1454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"/>
                <a:cs typeface="Gill Sans"/>
              </a:rPr>
              <a:t>Jutholmen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411" y="350071"/>
            <a:ext cx="8165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Three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ill Sans"/>
                <a:cs typeface="Gill Sans"/>
              </a:rPr>
              <a:t>islands</a:t>
            </a:r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 on Swedish coast </a:t>
            </a:r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– two ecotypes present on each</a:t>
            </a:r>
            <a:endParaRPr lang="en-US" sz="24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9" name="Picture 8" descr="wav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3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72" y="2223525"/>
            <a:ext cx="693132" cy="754433"/>
          </a:xfrm>
          <a:prstGeom prst="rect">
            <a:avLst/>
          </a:prstGeom>
        </p:spPr>
      </p:pic>
      <p:pic>
        <p:nvPicPr>
          <p:cNvPr id="10" name="Picture 9" descr="crab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2" b="99383" l="3571" r="981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196" y="1839680"/>
            <a:ext cx="983676" cy="1219558"/>
          </a:xfrm>
          <a:prstGeom prst="rect">
            <a:avLst/>
          </a:prstGeom>
        </p:spPr>
      </p:pic>
      <p:pic>
        <p:nvPicPr>
          <p:cNvPr id="11" name="Picture 10" descr="wav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03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81" y="1992080"/>
            <a:ext cx="693132" cy="754433"/>
          </a:xfrm>
          <a:prstGeom prst="rect">
            <a:avLst/>
          </a:prstGeom>
        </p:spPr>
      </p:pic>
      <p:pic>
        <p:nvPicPr>
          <p:cNvPr id="12" name="Picture 11" descr="crab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92" b="99383" l="3571" r="981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05" y="1608235"/>
            <a:ext cx="983676" cy="1219558"/>
          </a:xfrm>
          <a:prstGeom prst="rect">
            <a:avLst/>
          </a:prstGeom>
        </p:spPr>
      </p:pic>
      <p:pic>
        <p:nvPicPr>
          <p:cNvPr id="13" name="Picture 12" descr="wav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03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73" y="5991733"/>
            <a:ext cx="693132" cy="754433"/>
          </a:xfrm>
          <a:prstGeom prst="rect">
            <a:avLst/>
          </a:prstGeom>
        </p:spPr>
      </p:pic>
      <p:pic>
        <p:nvPicPr>
          <p:cNvPr id="14" name="Picture 13" descr="crab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2" b="99383" l="3571" r="981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97" y="5607888"/>
            <a:ext cx="983676" cy="12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28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Study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09701"/>
            <a:ext cx="8067675" cy="91320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144 individuals – </a:t>
            </a:r>
            <a:r>
              <a:rPr lang="en-US" dirty="0" err="1" smtClean="0">
                <a:solidFill>
                  <a:srgbClr val="000000"/>
                </a:solidFill>
              </a:rPr>
              <a:t>Ramsö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Saltö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Jutholmen</a:t>
            </a: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8"/>
          <a:stretch/>
        </p:blipFill>
        <p:spPr>
          <a:xfrm>
            <a:off x="5738838" y="3080985"/>
            <a:ext cx="3352800" cy="2252874"/>
          </a:xfrm>
          <a:prstGeom prst="rect">
            <a:avLst/>
          </a:prstGeom>
        </p:spPr>
      </p:pic>
      <p:pic>
        <p:nvPicPr>
          <p:cNvPr id="9" name="Picture 8" descr="wa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49" y="2557867"/>
            <a:ext cx="838689" cy="912864"/>
          </a:xfrm>
          <a:prstGeom prst="rect">
            <a:avLst/>
          </a:prstGeom>
        </p:spPr>
      </p:pic>
      <p:pic>
        <p:nvPicPr>
          <p:cNvPr id="10" name="Picture 9" descr="cra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52" y="2322905"/>
            <a:ext cx="1190248" cy="14756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141292" y="4207422"/>
            <a:ext cx="330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ill Sans Light"/>
                <a:cs typeface="Gill Sans Light"/>
              </a:rPr>
              <a:t>48 per population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42562" y="3865416"/>
            <a:ext cx="970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24 crab</a:t>
            </a:r>
            <a:endParaRPr lang="en-US" sz="2000" dirty="0">
              <a:latin typeface="Gill Sans Light"/>
              <a:cs typeface="Gill Sans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24650" y="3865416"/>
            <a:ext cx="1052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ill Sans Light"/>
                <a:cs typeface="Gill Sans Light"/>
              </a:rPr>
              <a:t>24 wave</a:t>
            </a:r>
            <a:endParaRPr lang="en-US" sz="2000" dirty="0">
              <a:latin typeface="Gill Sans Light"/>
              <a:cs typeface="Gill Sans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0543" y="4568180"/>
            <a:ext cx="1175741" cy="2184827"/>
            <a:chOff x="1299899" y="2671396"/>
            <a:chExt cx="1932484" cy="3591048"/>
          </a:xfrm>
        </p:grpSpPr>
        <p:pic>
          <p:nvPicPr>
            <p:cNvPr id="45" name="Picture 44" descr="spotted_snail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899" y="2671396"/>
              <a:ext cx="855385" cy="1016375"/>
            </a:xfrm>
            <a:prstGeom prst="rect">
              <a:avLst/>
            </a:prstGeom>
          </p:spPr>
        </p:pic>
        <p:pic>
          <p:nvPicPr>
            <p:cNvPr id="46" name="Picture 45" descr="white_snai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755" y="5329003"/>
              <a:ext cx="703450" cy="864214"/>
            </a:xfrm>
            <a:prstGeom prst="rect">
              <a:avLst/>
            </a:prstGeom>
          </p:spPr>
        </p:pic>
        <p:pic>
          <p:nvPicPr>
            <p:cNvPr id="47" name="Picture 46" descr="dark_sn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5156" y="2741876"/>
              <a:ext cx="808648" cy="945895"/>
            </a:xfrm>
            <a:prstGeom prst="rect">
              <a:avLst/>
            </a:prstGeom>
          </p:spPr>
        </p:pic>
        <p:pic>
          <p:nvPicPr>
            <p:cNvPr id="48" name="Picture 47" descr="banded_snai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578" y="3921231"/>
              <a:ext cx="885805" cy="1054952"/>
            </a:xfrm>
            <a:prstGeom prst="rect">
              <a:avLst/>
            </a:prstGeom>
          </p:spPr>
        </p:pic>
        <p:pic>
          <p:nvPicPr>
            <p:cNvPr id="49" name="Picture 48" descr="dark_sn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267" y="3921231"/>
              <a:ext cx="808648" cy="945895"/>
            </a:xfrm>
            <a:prstGeom prst="rect">
              <a:avLst/>
            </a:prstGeom>
          </p:spPr>
        </p:pic>
        <p:pic>
          <p:nvPicPr>
            <p:cNvPr id="50" name="Picture 49" descr="dark_snail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267" y="5316549"/>
              <a:ext cx="808648" cy="945895"/>
            </a:xfrm>
            <a:prstGeom prst="rect">
              <a:avLst/>
            </a:prstGeom>
          </p:spPr>
        </p:pic>
      </p:grpSp>
      <p:pic>
        <p:nvPicPr>
          <p:cNvPr id="51" name="Picture 50" descr="IMG_20140602_181435 (1)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44" y="2160334"/>
            <a:ext cx="2184127" cy="1616254"/>
          </a:xfrm>
          <a:prstGeom prst="rect">
            <a:avLst/>
          </a:prstGeom>
        </p:spPr>
      </p:pic>
      <p:pic>
        <p:nvPicPr>
          <p:cNvPr id="7" name="Picture 6" descr="EJ28c.jp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t="22357" r="33989" b="22396"/>
          <a:stretch/>
        </p:blipFill>
        <p:spPr>
          <a:xfrm rot="5400000">
            <a:off x="219132" y="4794113"/>
            <a:ext cx="1598660" cy="15235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427" y="3820093"/>
            <a:ext cx="293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Geometric</a:t>
            </a:r>
            <a:r>
              <a:rPr lang="en-US" dirty="0" smtClean="0"/>
              <a:t> </a:t>
            </a:r>
            <a:r>
              <a:rPr lang="en-US" dirty="0" err="1" smtClean="0"/>
              <a:t>morphometrics</a:t>
            </a:r>
            <a:r>
              <a:rPr lang="en-US" dirty="0" smtClean="0"/>
              <a:t> and </a:t>
            </a:r>
            <a:r>
              <a:rPr lang="en-US" dirty="0" err="1" smtClean="0"/>
              <a:t>phenotyping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287982" y="5714812"/>
            <a:ext cx="293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Light"/>
                <a:cs typeface="Gill Sans Light"/>
              </a:rPr>
              <a:t>Restriction</a:t>
            </a:r>
            <a:r>
              <a:rPr lang="en-US" dirty="0" smtClean="0"/>
              <a:t>-site associated DNA (RAD) sequencing 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 flipH="1">
            <a:off x="2670699" y="3131109"/>
            <a:ext cx="792439" cy="73430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ent Arrow 53"/>
          <p:cNvSpPr/>
          <p:nvPr/>
        </p:nvSpPr>
        <p:spPr>
          <a:xfrm rot="5400000">
            <a:off x="5864858" y="2665359"/>
            <a:ext cx="1169630" cy="1052828"/>
          </a:xfrm>
          <a:prstGeom prst="ben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2" grpId="0"/>
      <p:bldP spid="53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RAD-sequencing in brief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digest RADs – Baird et al (2008)</a:t>
            </a:r>
          </a:p>
          <a:p>
            <a:pPr lvl="1"/>
            <a:r>
              <a:rPr lang="en-US" dirty="0" smtClean="0"/>
              <a:t>simple example with two individuals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1F497D"/>
                </a:solidFill>
              </a:rPr>
              <a:t>introduce restriction enzyme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8550" y="3195350"/>
            <a:ext cx="687950" cy="37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78550" y="3568229"/>
            <a:ext cx="687950" cy="379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</a:t>
            </a:r>
            <a:r>
              <a:rPr lang="en-US" dirty="0" smtClean="0"/>
              <a:t> B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78550" y="4189103"/>
            <a:ext cx="1464099" cy="661437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Sbf1</a:t>
            </a:r>
            <a:endParaRPr lang="en-US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1375320" y="3300424"/>
            <a:ext cx="4526445" cy="550119"/>
            <a:chOff x="1375320" y="3300424"/>
            <a:chExt cx="6141836" cy="550119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375320" y="3393781"/>
              <a:ext cx="614183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375320" y="3766658"/>
              <a:ext cx="6141836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705716" y="3311236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54761" y="3311236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07307" y="3300424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33123" y="3301821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99705" y="3301821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03184" y="3300424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05716" y="3684113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54761" y="3684113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07307" y="3684113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33123" y="3684113"/>
              <a:ext cx="200395" cy="165090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503184" y="3684113"/>
              <a:ext cx="200395" cy="165090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99705" y="3685453"/>
              <a:ext cx="200395" cy="165090"/>
            </a:xfrm>
            <a:prstGeom prst="rect">
              <a:avLst/>
            </a:prstGeom>
            <a:noFill/>
            <a:ln w="38100" cmpd="sng">
              <a:solidFill>
                <a:schemeClr val="tx2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315149" y="4204209"/>
            <a:ext cx="230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100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5’…CCTGCAGG…3’</a:t>
            </a:r>
          </a:p>
          <a:p>
            <a:r>
              <a:rPr lang="en-US" spc="100" dirty="0" smtClean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3’…GGACGTCC…</a:t>
            </a:r>
            <a:r>
              <a:rPr lang="en-US" spc="100" dirty="0" smtClean="0">
                <a:solidFill>
                  <a:srgbClr val="953735"/>
                </a:solidFill>
                <a:latin typeface="Courier"/>
                <a:cs typeface="Courier"/>
              </a:rPr>
              <a:t>5</a:t>
            </a:r>
            <a:r>
              <a:rPr lang="en-US" spc="100" dirty="0" smtClean="0">
                <a:solidFill>
                  <a:srgbClr val="953735"/>
                </a:solidFill>
              </a:rPr>
              <a:t>’</a:t>
            </a:r>
            <a:endParaRPr lang="en-US" spc="100" dirty="0">
              <a:solidFill>
                <a:srgbClr val="953735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3595515" y="4074454"/>
            <a:ext cx="284210" cy="211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6200000">
            <a:off x="3004583" y="4815262"/>
            <a:ext cx="284210" cy="211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5866067" y="3379014"/>
            <a:ext cx="3029804" cy="1771604"/>
            <a:chOff x="340626" y="3235406"/>
            <a:chExt cx="7690372" cy="3244968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1603614" y="3864754"/>
              <a:ext cx="367005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466742" y="3808457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048096" y="3808374"/>
              <a:ext cx="415212" cy="112759"/>
              <a:chOff x="560604" y="3448029"/>
              <a:chExt cx="415212" cy="112759"/>
            </a:xfrm>
          </p:grpSpPr>
          <p:sp>
            <p:nvSpPr>
              <p:cNvPr id="199" name="Rectangle 198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75" name="Straight Connector 74"/>
            <p:cNvCxnSpPr/>
            <p:nvPr/>
          </p:nvCxnSpPr>
          <p:spPr>
            <a:xfrm>
              <a:off x="1970619" y="4991375"/>
              <a:ext cx="981073" cy="2689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1833747" y="4934995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1404756" y="4934995"/>
              <a:ext cx="415212" cy="112759"/>
              <a:chOff x="560604" y="3448029"/>
              <a:chExt cx="415212" cy="112759"/>
            </a:xfrm>
          </p:grpSpPr>
          <p:sp>
            <p:nvSpPr>
              <p:cNvPr id="196" name="Rectangle 195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>
              <a:off x="3703463" y="3977596"/>
              <a:ext cx="522815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3566591" y="3921216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137600" y="3921216"/>
              <a:ext cx="415212" cy="112759"/>
              <a:chOff x="560604" y="3448029"/>
              <a:chExt cx="415212" cy="112759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1" name="Straight Connector 80"/>
            <p:cNvCxnSpPr/>
            <p:nvPr/>
          </p:nvCxnSpPr>
          <p:spPr>
            <a:xfrm>
              <a:off x="3908075" y="6091226"/>
              <a:ext cx="466369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3771203" y="6034846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3342212" y="6034846"/>
              <a:ext cx="415212" cy="112759"/>
              <a:chOff x="560604" y="3448029"/>
              <a:chExt cx="415212" cy="112759"/>
            </a:xfrm>
          </p:grpSpPr>
          <p:sp>
            <p:nvSpPr>
              <p:cNvPr id="190" name="Rectangle 189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>
              <a:off x="5523797" y="4409998"/>
              <a:ext cx="475537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5386925" y="4353618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4957934" y="4353618"/>
              <a:ext cx="415212" cy="112759"/>
              <a:chOff x="560604" y="3448029"/>
              <a:chExt cx="415212" cy="112759"/>
            </a:xfrm>
          </p:grpSpPr>
          <p:sp>
            <p:nvSpPr>
              <p:cNvPr id="187" name="Rectangle 186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87" name="Straight Connector 86"/>
            <p:cNvCxnSpPr/>
            <p:nvPr/>
          </p:nvCxnSpPr>
          <p:spPr>
            <a:xfrm>
              <a:off x="1304575" y="5701164"/>
              <a:ext cx="666044" cy="2414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1167703" y="5644784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38712" y="5644784"/>
              <a:ext cx="415212" cy="112759"/>
              <a:chOff x="560604" y="3448029"/>
              <a:chExt cx="415212" cy="112759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90" name="Straight Connector 89"/>
            <p:cNvCxnSpPr/>
            <p:nvPr/>
          </p:nvCxnSpPr>
          <p:spPr>
            <a:xfrm>
              <a:off x="1970619" y="4356033"/>
              <a:ext cx="840767" cy="2414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1833747" y="4299653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1404756" y="4299653"/>
              <a:ext cx="415212" cy="112759"/>
              <a:chOff x="560604" y="3448029"/>
              <a:chExt cx="415212" cy="112759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93" name="Straight Connector 92"/>
            <p:cNvCxnSpPr/>
            <p:nvPr/>
          </p:nvCxnSpPr>
          <p:spPr>
            <a:xfrm flipV="1">
              <a:off x="5939009" y="5047754"/>
              <a:ext cx="600772" cy="269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5802137" y="4994064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5373146" y="4994064"/>
              <a:ext cx="415212" cy="112759"/>
              <a:chOff x="560604" y="3448029"/>
              <a:chExt cx="415212" cy="112759"/>
            </a:xfrm>
          </p:grpSpPr>
          <p:sp>
            <p:nvSpPr>
              <p:cNvPr id="178" name="Rectangle 177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96" name="Straight Connector 95"/>
            <p:cNvCxnSpPr/>
            <p:nvPr/>
          </p:nvCxnSpPr>
          <p:spPr>
            <a:xfrm>
              <a:off x="4576876" y="5400043"/>
              <a:ext cx="659398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4440004" y="5343746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4021358" y="5343663"/>
              <a:ext cx="415212" cy="112759"/>
              <a:chOff x="560604" y="3448029"/>
              <a:chExt cx="415212" cy="112759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99" name="Straight Connector 98"/>
            <p:cNvCxnSpPr/>
            <p:nvPr/>
          </p:nvCxnSpPr>
          <p:spPr>
            <a:xfrm>
              <a:off x="6821903" y="5865709"/>
              <a:ext cx="311264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/>
            <p:cNvSpPr/>
            <p:nvPr/>
          </p:nvSpPr>
          <p:spPr>
            <a:xfrm>
              <a:off x="6685031" y="5809412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6266385" y="5809329"/>
              <a:ext cx="415212" cy="112759"/>
              <a:chOff x="560604" y="3448029"/>
              <a:chExt cx="415212" cy="112759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102" name="Straight Connector 101"/>
            <p:cNvCxnSpPr/>
            <p:nvPr/>
          </p:nvCxnSpPr>
          <p:spPr>
            <a:xfrm>
              <a:off x="6632121" y="3572654"/>
              <a:ext cx="50104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/>
            <p:cNvSpPr/>
            <p:nvPr/>
          </p:nvSpPr>
          <p:spPr>
            <a:xfrm>
              <a:off x="6495249" y="3516357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6076603" y="3516274"/>
              <a:ext cx="415212" cy="112759"/>
              <a:chOff x="560604" y="3448029"/>
              <a:chExt cx="415212" cy="112759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105" name="Straight Connector 104"/>
            <p:cNvCxnSpPr/>
            <p:nvPr/>
          </p:nvCxnSpPr>
          <p:spPr>
            <a:xfrm>
              <a:off x="1221762" y="6126122"/>
              <a:ext cx="74885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1084890" y="6069825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666244" y="6069742"/>
              <a:ext cx="415212" cy="112759"/>
              <a:chOff x="560604" y="3448029"/>
              <a:chExt cx="415212" cy="112759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108" name="Straight Connector 107"/>
            <p:cNvCxnSpPr/>
            <p:nvPr/>
          </p:nvCxnSpPr>
          <p:spPr>
            <a:xfrm>
              <a:off x="3088564" y="4680376"/>
              <a:ext cx="322432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/>
            <p:cNvSpPr/>
            <p:nvPr/>
          </p:nvSpPr>
          <p:spPr>
            <a:xfrm>
              <a:off x="2951692" y="4624079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2533046" y="4623996"/>
              <a:ext cx="415212" cy="112759"/>
              <a:chOff x="560604" y="3448029"/>
              <a:chExt cx="415212" cy="112759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111" name="Straight Connector 110"/>
            <p:cNvCxnSpPr/>
            <p:nvPr/>
          </p:nvCxnSpPr>
          <p:spPr>
            <a:xfrm>
              <a:off x="6565197" y="4003206"/>
              <a:ext cx="567970" cy="2414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6428325" y="3946826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5999334" y="3946826"/>
              <a:ext cx="415212" cy="112759"/>
              <a:chOff x="560604" y="3448029"/>
              <a:chExt cx="415212" cy="112759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cxnSp>
          <p:nvCxnSpPr>
            <p:cNvPr id="114" name="Straight Connector 113"/>
            <p:cNvCxnSpPr/>
            <p:nvPr/>
          </p:nvCxnSpPr>
          <p:spPr>
            <a:xfrm>
              <a:off x="3054001" y="3568076"/>
              <a:ext cx="854074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3566591" y="4991375"/>
              <a:ext cx="854074" cy="0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689004" y="3629116"/>
              <a:ext cx="697921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7007459" y="4736755"/>
              <a:ext cx="697921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360327" y="6165700"/>
              <a:ext cx="697921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1960382" y="3808458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811982" y="4299653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953979" y="4934780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420665" y="4934565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226278" y="3920918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900660" y="3511738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386925" y="3568286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999334" y="4353403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231330" y="5343829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539781" y="4994147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7705380" y="4680373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133167" y="3946826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133167" y="3511948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970619" y="5644784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970619" y="6069742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363386" y="6034496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063192" y="6109362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133167" y="5809329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034709" y="4994147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703463" y="5343663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016594" y="6027529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934053" y="5809495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034709" y="6105127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681597" y="4668238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13094" y="5647240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632316" y="4353403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40626" y="6069742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434149" y="4623996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200372" y="4618956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673716" y="3946826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750985" y="3511738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4353373" y="3568076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728383" y="3511738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806442" y="3920918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058953" y="4299653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12427" y="3808540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55" name="Multiply 154"/>
            <p:cNvSpPr/>
            <p:nvPr/>
          </p:nvSpPr>
          <p:spPr>
            <a:xfrm>
              <a:off x="3128076" y="3235406"/>
              <a:ext cx="629348" cy="629348"/>
            </a:xfrm>
            <a:prstGeom prst="mathMultiply">
              <a:avLst>
                <a:gd name="adj1" fmla="val 10403"/>
              </a:avLst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Multiply 155"/>
            <p:cNvSpPr/>
            <p:nvPr/>
          </p:nvSpPr>
          <p:spPr>
            <a:xfrm>
              <a:off x="5386925" y="5851026"/>
              <a:ext cx="629348" cy="629348"/>
            </a:xfrm>
            <a:prstGeom prst="mathMultiply">
              <a:avLst>
                <a:gd name="adj1" fmla="val 10403"/>
              </a:avLst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Multiply 156"/>
            <p:cNvSpPr/>
            <p:nvPr/>
          </p:nvSpPr>
          <p:spPr>
            <a:xfrm>
              <a:off x="4682155" y="3329341"/>
              <a:ext cx="629348" cy="629348"/>
            </a:xfrm>
            <a:prstGeom prst="mathMultiply">
              <a:avLst>
                <a:gd name="adj1" fmla="val 10403"/>
              </a:avLst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ultiply 157"/>
            <p:cNvSpPr/>
            <p:nvPr/>
          </p:nvSpPr>
          <p:spPr>
            <a:xfrm>
              <a:off x="3687625" y="4679390"/>
              <a:ext cx="629348" cy="629348"/>
            </a:xfrm>
            <a:prstGeom prst="mathMultiply">
              <a:avLst>
                <a:gd name="adj1" fmla="val 10403"/>
              </a:avLst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Multiply 158"/>
            <p:cNvSpPr/>
            <p:nvPr/>
          </p:nvSpPr>
          <p:spPr>
            <a:xfrm>
              <a:off x="7007459" y="4422164"/>
              <a:ext cx="629348" cy="629348"/>
            </a:xfrm>
            <a:prstGeom prst="mathMultiply">
              <a:avLst>
                <a:gd name="adj1" fmla="val 10403"/>
              </a:avLst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1127436" y="5523437"/>
            <a:ext cx="1629993" cy="112842"/>
            <a:chOff x="1397440" y="3762575"/>
            <a:chExt cx="1629993" cy="112842"/>
          </a:xfrm>
        </p:grpSpPr>
        <p:cxnSp>
          <p:nvCxnSpPr>
            <p:cNvPr id="211" name="Straight Connector 210"/>
            <p:cNvCxnSpPr/>
            <p:nvPr/>
          </p:nvCxnSpPr>
          <p:spPr>
            <a:xfrm>
              <a:off x="1952958" y="3818955"/>
              <a:ext cx="748857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/>
            <p:cNvSpPr/>
            <p:nvPr/>
          </p:nvSpPr>
          <p:spPr>
            <a:xfrm>
              <a:off x="1816086" y="3762658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213" name="Group 212"/>
            <p:cNvGrpSpPr/>
            <p:nvPr/>
          </p:nvGrpSpPr>
          <p:grpSpPr>
            <a:xfrm>
              <a:off x="1397440" y="3762575"/>
              <a:ext cx="415212" cy="112759"/>
              <a:chOff x="560604" y="3448029"/>
              <a:chExt cx="415212" cy="112759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sp>
          <p:nvSpPr>
            <p:cNvPr id="214" name="Rectangle 213"/>
            <p:cNvSpPr/>
            <p:nvPr/>
          </p:nvSpPr>
          <p:spPr>
            <a:xfrm>
              <a:off x="2701815" y="3762575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1127436" y="6054598"/>
            <a:ext cx="1732248" cy="117336"/>
            <a:chOff x="1404756" y="4937132"/>
            <a:chExt cx="1732248" cy="117336"/>
          </a:xfrm>
        </p:grpSpPr>
        <p:cxnSp>
          <p:nvCxnSpPr>
            <p:cNvPr id="219" name="Straight Connector 218"/>
            <p:cNvCxnSpPr/>
            <p:nvPr/>
          </p:nvCxnSpPr>
          <p:spPr>
            <a:xfrm>
              <a:off x="1970619" y="4998089"/>
              <a:ext cx="840767" cy="2414"/>
            </a:xfrm>
            <a:prstGeom prst="line">
              <a:avLst/>
            </a:prstGeom>
            <a:ln w="762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Rectangle 219"/>
            <p:cNvSpPr/>
            <p:nvPr/>
          </p:nvSpPr>
          <p:spPr>
            <a:xfrm>
              <a:off x="1833747" y="4941709"/>
              <a:ext cx="136872" cy="112759"/>
            </a:xfrm>
            <a:prstGeom prst="rect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grpSp>
          <p:nvGrpSpPr>
            <p:cNvPr id="221" name="Group 220"/>
            <p:cNvGrpSpPr/>
            <p:nvPr/>
          </p:nvGrpSpPr>
          <p:grpSpPr>
            <a:xfrm>
              <a:off x="1404756" y="4941709"/>
              <a:ext cx="415212" cy="112759"/>
              <a:chOff x="560604" y="3448029"/>
              <a:chExt cx="415212" cy="112759"/>
            </a:xfrm>
          </p:grpSpPr>
          <p:sp>
            <p:nvSpPr>
              <p:cNvPr id="223" name="Rectangle 222"/>
              <p:cNvSpPr/>
              <p:nvPr/>
            </p:nvSpPr>
            <p:spPr>
              <a:xfrm>
                <a:off x="56060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697128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838944" y="3448029"/>
                <a:ext cx="136872" cy="112759"/>
              </a:xfrm>
              <a:prstGeom prst="rect">
                <a:avLst/>
              </a:prstGeom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sp>
          <p:nvSpPr>
            <p:cNvPr id="222" name="Rectangle 221"/>
            <p:cNvSpPr/>
            <p:nvPr/>
          </p:nvSpPr>
          <p:spPr>
            <a:xfrm>
              <a:off x="2811386" y="4937132"/>
              <a:ext cx="325618" cy="112676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A6A6A6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pic>
        <p:nvPicPr>
          <p:cNvPr id="234" name="Picture 2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8"/>
          <a:stretch/>
        </p:blipFill>
        <p:spPr>
          <a:xfrm>
            <a:off x="3592516" y="5150618"/>
            <a:ext cx="1926314" cy="1294364"/>
          </a:xfrm>
          <a:prstGeom prst="rect">
            <a:avLst/>
          </a:prstGeom>
        </p:spPr>
      </p:pic>
      <p:cxnSp>
        <p:nvCxnSpPr>
          <p:cNvPr id="236" name="Straight Arrow Connector 235"/>
          <p:cNvCxnSpPr/>
          <p:nvPr/>
        </p:nvCxnSpPr>
        <p:spPr>
          <a:xfrm>
            <a:off x="1542648" y="5812412"/>
            <a:ext cx="756383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1542648" y="6306478"/>
            <a:ext cx="756383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0" name="TextBox 239"/>
          <p:cNvSpPr txBox="1"/>
          <p:nvPr/>
        </p:nvSpPr>
        <p:spPr>
          <a:xfrm>
            <a:off x="6049025" y="5515869"/>
            <a:ext cx="2621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Sequence 100 </a:t>
            </a:r>
            <a:r>
              <a:rPr lang="en-US" dirty="0" err="1" smtClean="0">
                <a:solidFill>
                  <a:srgbClr val="FF0000"/>
                </a:solidFill>
                <a:latin typeface="Gill Sans"/>
                <a:cs typeface="Gill Sans"/>
              </a:rPr>
              <a:t>bp</a:t>
            </a:r>
            <a:r>
              <a:rPr lang="en-US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u="sng" dirty="0" smtClean="0">
                <a:solidFill>
                  <a:srgbClr val="FF0000"/>
                </a:solidFill>
                <a:latin typeface="Gill Sans"/>
                <a:cs typeface="Gill Sans"/>
              </a:rPr>
              <a:t>including barcode and restriction site </a:t>
            </a:r>
            <a:endParaRPr lang="en-US" u="sng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1339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RAD loci: reference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 reads to a reference genome</a:t>
            </a:r>
          </a:p>
          <a:p>
            <a:r>
              <a:rPr lang="en-US" dirty="0" smtClean="0"/>
              <a:t>Identify RAD loci and call SNPs</a:t>
            </a:r>
          </a:p>
          <a:p>
            <a:r>
              <a:rPr lang="en-US" dirty="0" smtClean="0"/>
              <a:t>Simple!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110074" y="3860149"/>
            <a:ext cx="6735704" cy="0"/>
          </a:xfrm>
          <a:prstGeom prst="line">
            <a:avLst/>
          </a:prstGeom>
          <a:ln w="762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533408" y="3946695"/>
            <a:ext cx="649111" cy="150519"/>
            <a:chOff x="1298223" y="3153361"/>
            <a:chExt cx="649111" cy="15051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533408" y="4194737"/>
            <a:ext cx="649111" cy="150519"/>
            <a:chOff x="1298223" y="3153361"/>
            <a:chExt cx="649111" cy="150519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33408" y="4442779"/>
            <a:ext cx="649111" cy="150519"/>
            <a:chOff x="1298223" y="3153361"/>
            <a:chExt cx="649111" cy="15051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33408" y="4690821"/>
            <a:ext cx="649111" cy="150519"/>
            <a:chOff x="1298223" y="3153361"/>
            <a:chExt cx="649111" cy="15051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533408" y="4938863"/>
            <a:ext cx="649111" cy="150519"/>
            <a:chOff x="1298223" y="3153361"/>
            <a:chExt cx="649111" cy="150519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33408" y="5186905"/>
            <a:ext cx="649111" cy="150519"/>
            <a:chOff x="1298223" y="3153361"/>
            <a:chExt cx="649111" cy="150519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33408" y="5434947"/>
            <a:ext cx="649111" cy="150519"/>
            <a:chOff x="1298223" y="3153361"/>
            <a:chExt cx="649111" cy="150519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63808" y="3953905"/>
            <a:ext cx="649111" cy="150519"/>
            <a:chOff x="1298223" y="3153361"/>
            <a:chExt cx="649111" cy="150519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63808" y="4201947"/>
            <a:ext cx="649111" cy="150519"/>
            <a:chOff x="1298223" y="3153361"/>
            <a:chExt cx="649111" cy="150519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63808" y="4449989"/>
            <a:ext cx="649111" cy="150519"/>
            <a:chOff x="1298223" y="3153361"/>
            <a:chExt cx="649111" cy="150519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17068" y="3973630"/>
            <a:ext cx="649111" cy="150519"/>
            <a:chOff x="1298223" y="3153361"/>
            <a:chExt cx="649111" cy="150519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317068" y="4221672"/>
            <a:ext cx="649111" cy="150519"/>
            <a:chOff x="1298223" y="3153361"/>
            <a:chExt cx="649111" cy="150519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17068" y="4469714"/>
            <a:ext cx="649111" cy="150519"/>
            <a:chOff x="1298223" y="3153361"/>
            <a:chExt cx="649111" cy="150519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317068" y="4717756"/>
            <a:ext cx="649111" cy="150519"/>
            <a:chOff x="1298223" y="3153361"/>
            <a:chExt cx="649111" cy="150519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317068" y="4965798"/>
            <a:ext cx="649111" cy="150519"/>
            <a:chOff x="1298223" y="3153361"/>
            <a:chExt cx="649111" cy="150519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317068" y="5213840"/>
            <a:ext cx="649111" cy="150519"/>
            <a:chOff x="1298223" y="3153361"/>
            <a:chExt cx="649111" cy="150519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317068" y="5461882"/>
            <a:ext cx="649111" cy="150519"/>
            <a:chOff x="1298223" y="3153361"/>
            <a:chExt cx="649111" cy="150519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317068" y="5744758"/>
            <a:ext cx="649111" cy="150519"/>
            <a:chOff x="1298223" y="3153361"/>
            <a:chExt cx="649111" cy="150519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7196667" y="4012921"/>
            <a:ext cx="649111" cy="150519"/>
            <a:chOff x="1298223" y="3153361"/>
            <a:chExt cx="649111" cy="150519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196667" y="4260963"/>
            <a:ext cx="649111" cy="150519"/>
            <a:chOff x="1298223" y="3153361"/>
            <a:chExt cx="649111" cy="150519"/>
          </a:xfrm>
        </p:grpSpPr>
        <p:cxnSp>
          <p:nvCxnSpPr>
            <p:cNvPr id="81" name="Straight Connector 80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196667" y="4509005"/>
            <a:ext cx="649111" cy="150519"/>
            <a:chOff x="1298223" y="3153361"/>
            <a:chExt cx="649111" cy="150519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96667" y="4757047"/>
            <a:ext cx="649111" cy="150519"/>
            <a:chOff x="1298223" y="3153361"/>
            <a:chExt cx="649111" cy="150519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196667" y="5005089"/>
            <a:ext cx="649111" cy="150519"/>
            <a:chOff x="1298223" y="3153361"/>
            <a:chExt cx="649111" cy="150519"/>
          </a:xfrm>
        </p:grpSpPr>
        <p:cxnSp>
          <p:nvCxnSpPr>
            <p:cNvPr id="90" name="Straight Connector 89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196667" y="5253131"/>
            <a:ext cx="649111" cy="150519"/>
            <a:chOff x="1298223" y="3153361"/>
            <a:chExt cx="649111" cy="150519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196667" y="5501173"/>
            <a:ext cx="649111" cy="150519"/>
            <a:chOff x="1298223" y="3153361"/>
            <a:chExt cx="649111" cy="150519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1533408" y="3228621"/>
              <a:ext cx="413926" cy="0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1298223" y="3153361"/>
              <a:ext cx="235185" cy="1505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1401703" y="3431538"/>
            <a:ext cx="89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Locus A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3360326" y="3431538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Locus B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224874" y="3431538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Locus C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6986677" y="3431538"/>
            <a:ext cx="90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Locus D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65963" y="3899367"/>
            <a:ext cx="5892377" cy="2037926"/>
            <a:chOff x="1865963" y="3899367"/>
            <a:chExt cx="5892377" cy="2037926"/>
          </a:xfrm>
        </p:grpSpPr>
        <p:sp>
          <p:nvSpPr>
            <p:cNvPr id="4" name="Diamond 3"/>
            <p:cNvSpPr/>
            <p:nvPr/>
          </p:nvSpPr>
          <p:spPr>
            <a:xfrm>
              <a:off x="1865963" y="5401776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Diamond 97"/>
            <p:cNvSpPr/>
            <p:nvPr/>
          </p:nvSpPr>
          <p:spPr>
            <a:xfrm>
              <a:off x="1865963" y="5154515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Diamond 98"/>
            <p:cNvSpPr/>
            <p:nvPr/>
          </p:nvSpPr>
          <p:spPr>
            <a:xfrm>
              <a:off x="1865963" y="4900520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Diamond 99"/>
            <p:cNvSpPr/>
            <p:nvPr/>
          </p:nvSpPr>
          <p:spPr>
            <a:xfrm>
              <a:off x="1865963" y="4637106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/>
            <p:cNvSpPr/>
            <p:nvPr/>
          </p:nvSpPr>
          <p:spPr>
            <a:xfrm>
              <a:off x="1865963" y="4394667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Diamond 101"/>
            <p:cNvSpPr/>
            <p:nvPr/>
          </p:nvSpPr>
          <p:spPr>
            <a:xfrm>
              <a:off x="1865963" y="4158173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Diamond 102"/>
            <p:cNvSpPr/>
            <p:nvPr/>
          </p:nvSpPr>
          <p:spPr>
            <a:xfrm>
              <a:off x="1865963" y="3899367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Diamond 103"/>
            <p:cNvSpPr/>
            <p:nvPr/>
          </p:nvSpPr>
          <p:spPr>
            <a:xfrm>
              <a:off x="3793132" y="4411482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Diamond 104"/>
            <p:cNvSpPr/>
            <p:nvPr/>
          </p:nvSpPr>
          <p:spPr>
            <a:xfrm>
              <a:off x="3793132" y="4175344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Diamond 105"/>
            <p:cNvSpPr/>
            <p:nvPr/>
          </p:nvSpPr>
          <p:spPr>
            <a:xfrm>
              <a:off x="3793132" y="3934497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Diamond 106"/>
            <p:cNvSpPr/>
            <p:nvPr/>
          </p:nvSpPr>
          <p:spPr>
            <a:xfrm>
              <a:off x="5631002" y="3928889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Diamond 107"/>
            <p:cNvSpPr/>
            <p:nvPr/>
          </p:nvSpPr>
          <p:spPr>
            <a:xfrm>
              <a:off x="5631002" y="4186627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Diamond 108"/>
            <p:cNvSpPr/>
            <p:nvPr/>
          </p:nvSpPr>
          <p:spPr>
            <a:xfrm>
              <a:off x="5631002" y="4442779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Diamond 113"/>
            <p:cNvSpPr/>
            <p:nvPr/>
          </p:nvSpPr>
          <p:spPr>
            <a:xfrm>
              <a:off x="5631002" y="4692629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5631002" y="4954162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Diamond 115"/>
            <p:cNvSpPr/>
            <p:nvPr/>
          </p:nvSpPr>
          <p:spPr>
            <a:xfrm>
              <a:off x="5631002" y="5213840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Diamond 116"/>
            <p:cNvSpPr/>
            <p:nvPr/>
          </p:nvSpPr>
          <p:spPr>
            <a:xfrm>
              <a:off x="5631002" y="5459157"/>
              <a:ext cx="246474" cy="234551"/>
            </a:xfrm>
            <a:prstGeom prst="diamond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Diamond 117"/>
            <p:cNvSpPr/>
            <p:nvPr/>
          </p:nvSpPr>
          <p:spPr>
            <a:xfrm>
              <a:off x="5637381" y="5702742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Diamond 118"/>
            <p:cNvSpPr/>
            <p:nvPr/>
          </p:nvSpPr>
          <p:spPr>
            <a:xfrm>
              <a:off x="7510844" y="3979938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Diamond 119"/>
            <p:cNvSpPr/>
            <p:nvPr/>
          </p:nvSpPr>
          <p:spPr>
            <a:xfrm>
              <a:off x="7510844" y="4242545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Diamond 120"/>
            <p:cNvSpPr/>
            <p:nvPr/>
          </p:nvSpPr>
          <p:spPr>
            <a:xfrm>
              <a:off x="7511866" y="4502957"/>
              <a:ext cx="246474" cy="234551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Diamond 123"/>
            <p:cNvSpPr/>
            <p:nvPr/>
          </p:nvSpPr>
          <p:spPr>
            <a:xfrm>
              <a:off x="7511866" y="5212910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Diamond 124"/>
            <p:cNvSpPr/>
            <p:nvPr/>
          </p:nvSpPr>
          <p:spPr>
            <a:xfrm>
              <a:off x="7511866" y="4973537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Diamond 125"/>
            <p:cNvSpPr/>
            <p:nvPr/>
          </p:nvSpPr>
          <p:spPr>
            <a:xfrm>
              <a:off x="7511866" y="4719542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Diamond 126"/>
            <p:cNvSpPr/>
            <p:nvPr/>
          </p:nvSpPr>
          <p:spPr>
            <a:xfrm>
              <a:off x="7511866" y="5482585"/>
              <a:ext cx="246474" cy="234551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24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2" grpId="0"/>
      <p:bldP spid="1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12751</TotalTime>
  <Words>1191</Words>
  <Application>Microsoft Macintosh PowerPoint</Application>
  <PresentationFormat>On-screen Show (4:3)</PresentationFormat>
  <Paragraphs>235</Paragraphs>
  <Slides>30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Equation</vt:lpstr>
      <vt:lpstr>RAD sequencing reveals parallel and non-parallel genomic divergence in Swedish Littorina saxatilis populations</vt:lpstr>
      <vt:lpstr>Littorina saxatilis L.</vt:lpstr>
      <vt:lpstr>Swedish ecotypes</vt:lpstr>
      <vt:lpstr>Parallel evolution - Littorina</vt:lpstr>
      <vt:lpstr>Rationale</vt:lpstr>
      <vt:lpstr>Methods – sampling sites</vt:lpstr>
      <vt:lpstr>Study design</vt:lpstr>
      <vt:lpstr>RAD-sequencing in brief</vt:lpstr>
      <vt:lpstr>RAD loci: reference genome</vt:lpstr>
      <vt:lpstr>RAD de novo assembly</vt:lpstr>
      <vt:lpstr>RAD de novo assembly</vt:lpstr>
      <vt:lpstr>RAD de novo assembly</vt:lpstr>
      <vt:lpstr>Some RAD issues</vt:lpstr>
      <vt:lpstr>De novo assembly and filtering</vt:lpstr>
      <vt:lpstr>Null alleles</vt:lpstr>
      <vt:lpstr>Strict filtering </vt:lpstr>
      <vt:lpstr>Quantifying parallelism</vt:lpstr>
      <vt:lpstr>Detecting outliers using FST</vt:lpstr>
      <vt:lpstr>Identifying selection</vt:lpstr>
      <vt:lpstr>Shared outliers</vt:lpstr>
      <vt:lpstr>Other outliers</vt:lpstr>
      <vt:lpstr>Ecotype clusters</vt:lpstr>
      <vt:lpstr>Other outliers</vt:lpstr>
      <vt:lpstr>Summary</vt:lpstr>
      <vt:lpstr>Acknowledgements</vt:lpstr>
      <vt:lpstr>Wave-type colour phenotypes</vt:lpstr>
      <vt:lpstr>RAD loci: reference genome</vt:lpstr>
      <vt:lpstr>Ecotype clusters</vt:lpstr>
      <vt:lpstr>Dealing with null alleles</vt:lpstr>
      <vt:lpstr>Population structuring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 sequencing reveals parallel and non-parallel genomic divergence in Swedish Littorina saxatilis populations</dc:title>
  <dc:creator>Mark Ravinet</dc:creator>
  <cp:lastModifiedBy>Mark Ravinet</cp:lastModifiedBy>
  <cp:revision>106</cp:revision>
  <dcterms:created xsi:type="dcterms:W3CDTF">2014-07-23T06:30:37Z</dcterms:created>
  <dcterms:modified xsi:type="dcterms:W3CDTF">2014-08-03T05:53:49Z</dcterms:modified>
</cp:coreProperties>
</file>